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4" r:id="rId3"/>
    <p:sldId id="263" r:id="rId4"/>
    <p:sldId id="261" r:id="rId5"/>
    <p:sldId id="262" r:id="rId6"/>
    <p:sldId id="292" r:id="rId7"/>
    <p:sldId id="265" r:id="rId8"/>
    <p:sldId id="274" r:id="rId9"/>
    <p:sldId id="286" r:id="rId10"/>
    <p:sldId id="266" r:id="rId11"/>
    <p:sldId id="289" r:id="rId12"/>
    <p:sldId id="288" r:id="rId13"/>
    <p:sldId id="275" r:id="rId14"/>
    <p:sldId id="290" r:id="rId15"/>
    <p:sldId id="267" r:id="rId16"/>
    <p:sldId id="287" r:id="rId17"/>
    <p:sldId id="294" r:id="rId18"/>
    <p:sldId id="281" r:id="rId19"/>
    <p:sldId id="282" r:id="rId20"/>
    <p:sldId id="283" r:id="rId21"/>
    <p:sldId id="295" r:id="rId22"/>
    <p:sldId id="270" r:id="rId23"/>
    <p:sldId id="264" r:id="rId24"/>
    <p:sldId id="271" r:id="rId25"/>
    <p:sldId id="272" r:id="rId26"/>
    <p:sldId id="273" r:id="rId27"/>
    <p:sldId id="276" r:id="rId28"/>
    <p:sldId id="260" r:id="rId29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990099"/>
    <a:srgbClr val="3333FF"/>
    <a:srgbClr val="0099FF"/>
    <a:srgbClr val="000000"/>
    <a:srgbClr val="00AC00"/>
    <a:srgbClr val="008000"/>
    <a:srgbClr val="000066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20" autoAdjust="0"/>
  </p:normalViewPr>
  <p:slideViewPr>
    <p:cSldViewPr>
      <p:cViewPr>
        <p:scale>
          <a:sx n="70" d="100"/>
          <a:sy n="70" d="100"/>
        </p:scale>
        <p:origin x="-11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>2 </a:t>
            </a:r>
            <a:r>
              <a:rPr lang="ru-RU" sz="3600" dirty="0" err="1" smtClean="0">
                <a:solidFill>
                  <a:srgbClr val="0000CC"/>
                </a:solidFill>
                <a:latin typeface="Monotype Corsiva" pitchFamily="66" charset="0"/>
              </a:rPr>
              <a:t>клас</a:t>
            </a:r>
            <a:endParaRPr lang="ru-RU" sz="3600" dirty="0">
              <a:solidFill>
                <a:srgbClr val="0000CC"/>
              </a:solidFill>
              <a:latin typeface="Monotype Corsiva" pitchFamily="66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Моніторинг навченості учнів з читання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 </c:v>
                </c:pt>
                <c:pt idx="2">
                  <c:v>Середній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0.38000000000000034</c:v>
                </c:pt>
                <c:pt idx="1">
                  <c:v>0.5800000000000004</c:v>
                </c:pt>
                <c:pt idx="2">
                  <c:v>4.0000000000000042E-2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>3 </a:t>
            </a:r>
            <a:r>
              <a:rPr lang="ru-RU" sz="3600" dirty="0" err="1" smtClean="0">
                <a:solidFill>
                  <a:srgbClr val="0000CC"/>
                </a:solidFill>
                <a:latin typeface="Monotype Corsiva" pitchFamily="66" charset="0"/>
              </a:rPr>
              <a:t>клас</a:t>
            </a:r>
            <a:endParaRPr lang="ru-RU" sz="3600" dirty="0">
              <a:solidFill>
                <a:srgbClr val="0000CC"/>
              </a:solidFill>
              <a:latin typeface="Monotype Corsiva" pitchFamily="66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Моніторинг навченості учнів з читання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Високий</c:v>
                </c:pt>
                <c:pt idx="1">
                  <c:v>Достатній </c:v>
                </c:pt>
                <c:pt idx="2">
                  <c:v>Початковий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</c:v>
                </c:pt>
                <c:pt idx="1">
                  <c:v>0.5</c:v>
                </c:pt>
                <c:pt idx="2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>2 </a:t>
            </a:r>
            <a:r>
              <a:rPr lang="ru-RU" sz="3600" dirty="0" err="1" smtClean="0">
                <a:solidFill>
                  <a:srgbClr val="0000CC"/>
                </a:solidFill>
                <a:latin typeface="Monotype Corsiva" pitchFamily="66" charset="0"/>
              </a:rPr>
              <a:t>клас</a:t>
            </a:r>
            <a:endParaRPr lang="ru-RU" sz="3600" dirty="0">
              <a:solidFill>
                <a:srgbClr val="0000CC"/>
              </a:solidFill>
              <a:latin typeface="Monotype Corsiva" pitchFamily="66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Моніторинг навченості учнів з читання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 </c:v>
                </c:pt>
                <c:pt idx="2">
                  <c:v>Середній 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0.115</c:v>
                </c:pt>
                <c:pt idx="1">
                  <c:v>0.57500000000000051</c:v>
                </c:pt>
                <c:pt idx="2">
                  <c:v>0.27</c:v>
                </c:pt>
                <c:pt idx="3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>3 </a:t>
            </a:r>
            <a:r>
              <a:rPr lang="ru-RU" sz="3600" dirty="0" err="1" smtClean="0">
                <a:solidFill>
                  <a:srgbClr val="0000CC"/>
                </a:solidFill>
                <a:latin typeface="Monotype Corsiva" pitchFamily="66" charset="0"/>
              </a:rPr>
              <a:t>клас</a:t>
            </a:r>
            <a:endParaRPr lang="ru-RU" sz="3600" dirty="0">
              <a:solidFill>
                <a:srgbClr val="0000CC"/>
              </a:solidFill>
              <a:latin typeface="Monotype Corsiva" pitchFamily="66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Моніторинг навченості учнів з читання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 </c:v>
                </c:pt>
                <c:pt idx="2">
                  <c:v>Середній 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0.18000000000000013</c:v>
                </c:pt>
                <c:pt idx="1">
                  <c:v>0.60000000000000053</c:v>
                </c:pt>
                <c:pt idx="2">
                  <c:v>0.18000000000000013</c:v>
                </c:pt>
                <c:pt idx="3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>2 </a:t>
            </a:r>
            <a:r>
              <a:rPr lang="ru-RU" sz="3600" dirty="0" err="1" smtClean="0">
                <a:solidFill>
                  <a:srgbClr val="0000CC"/>
                </a:solidFill>
                <a:latin typeface="Monotype Corsiva" pitchFamily="66" charset="0"/>
              </a:rPr>
              <a:t>клас</a:t>
            </a:r>
            <a:endParaRPr lang="ru-RU" sz="3600" dirty="0">
              <a:solidFill>
                <a:srgbClr val="0000CC"/>
              </a:solidFill>
              <a:latin typeface="Monotype Corsiva" pitchFamily="66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Моніторинг навченості учнів з читання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 </c:v>
                </c:pt>
                <c:pt idx="2">
                  <c:v>Середній 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0.115</c:v>
                </c:pt>
                <c:pt idx="1">
                  <c:v>0.54</c:v>
                </c:pt>
                <c:pt idx="2">
                  <c:v>0.30700000000000027</c:v>
                </c:pt>
                <c:pt idx="3">
                  <c:v>3.7999999999999999E-2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00CC"/>
                </a:solidFill>
                <a:latin typeface="Monotype Corsiva" pitchFamily="66" charset="0"/>
              </a:rPr>
              <a:t>3 </a:t>
            </a:r>
            <a:r>
              <a:rPr lang="ru-RU" sz="3600" dirty="0" err="1" smtClean="0">
                <a:solidFill>
                  <a:srgbClr val="0000CC"/>
                </a:solidFill>
                <a:latin typeface="Monotype Corsiva" pitchFamily="66" charset="0"/>
              </a:rPr>
              <a:t>клас</a:t>
            </a:r>
            <a:endParaRPr lang="ru-RU" sz="3600" dirty="0">
              <a:solidFill>
                <a:srgbClr val="0000CC"/>
              </a:solidFill>
              <a:latin typeface="Monotype Corsiva" pitchFamily="66" charset="0"/>
            </a:endParaRP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Моніторинг навченості учнів з читання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 </c:v>
                </c:pt>
                <c:pt idx="2">
                  <c:v>Середній 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0.61000000000000054</c:v>
                </c:pt>
                <c:pt idx="2">
                  <c:v>0.21000000000000013</c:v>
                </c:pt>
                <c:pt idx="3">
                  <c:v>4.0000000000000022E-2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oleObject" Target="../embeddings/____________Microsoft_Office_PowerPoint_97-20031.ppt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2i.spoki.tvnet.lv/upload/articles/13/133200/images/1dienas-MEGA-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0806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0"/>
            <a:ext cx="5184576" cy="2996952"/>
          </a:xfrm>
        </p:spPr>
        <p:txBody>
          <a:bodyPr/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ПОРТФОЛ</a:t>
            </a: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ІО</a:t>
            </a:r>
            <a:b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вчителя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початкових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класів</a:t>
            </a:r>
            <a:r>
              <a:rPr lang="ru-RU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chemeClr val="accent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180528" y="3140968"/>
            <a:ext cx="6148264" cy="792088"/>
          </a:xfrm>
        </p:spPr>
        <p:txBody>
          <a:bodyPr/>
          <a:lstStyle/>
          <a:p>
            <a:r>
              <a:rPr lang="ru-RU" sz="4000" b="1" i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Зуб </a:t>
            </a:r>
          </a:p>
          <a:p>
            <a:r>
              <a:rPr lang="ru-RU" sz="4000" b="1" i="1" cap="all" dirty="0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Олени  </a:t>
            </a:r>
            <a:r>
              <a:rPr lang="ru-RU" sz="4000" b="1" i="1" cap="all" dirty="0" err="1" smtClean="0">
                <a:ln w="9000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Сергіївни</a:t>
            </a:r>
            <a:endParaRPr lang="ru-RU" sz="4000" b="1" i="1" cap="all" dirty="0">
              <a:ln w="9000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5601" name="Picture 1" descr="F:\наш альбом1\2013\IMG_79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3600" y="260648"/>
            <a:ext cx="3600400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картинки\Детские\medium__1__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4437112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КОЛА\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984776" cy="7860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ArchUp">
              <a:avLst>
                <a:gd name="adj" fmla="val 10901612"/>
              </a:avLst>
            </a:prstTxWarp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Актуальність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5856" y="2420888"/>
            <a:ext cx="2880320" cy="19442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635896" y="2780928"/>
            <a:ext cx="2160240" cy="11521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uk-UA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 дитина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2448272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6"/>
          <p:cNvSpPr txBox="1">
            <a:spLocks/>
          </p:cNvSpPr>
          <p:nvPr/>
        </p:nvSpPr>
        <p:spPr bwMode="auto">
          <a:xfrm>
            <a:off x="467544" y="1700808"/>
            <a:ext cx="23042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Активно діє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1628800"/>
            <a:ext cx="2448272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6516216" y="1772816"/>
            <a:ext cx="23762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Комбінує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4005064"/>
            <a:ext cx="2448272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6"/>
          <p:cNvSpPr txBox="1">
            <a:spLocks/>
          </p:cNvSpPr>
          <p:nvPr/>
        </p:nvSpPr>
        <p:spPr bwMode="auto">
          <a:xfrm>
            <a:off x="323528" y="4149080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Будує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5013176"/>
            <a:ext cx="2448272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6"/>
          <p:cNvSpPr txBox="1">
            <a:spLocks/>
          </p:cNvSpPr>
          <p:nvPr/>
        </p:nvSpPr>
        <p:spPr bwMode="auto">
          <a:xfrm>
            <a:off x="3707904" y="5373216"/>
            <a:ext cx="24482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Моделює людські взаємини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6216" y="4077072"/>
            <a:ext cx="2448272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6"/>
          <p:cNvSpPr txBox="1">
            <a:spLocks/>
          </p:cNvSpPr>
          <p:nvPr/>
        </p:nvSpPr>
        <p:spPr bwMode="auto">
          <a:xfrm>
            <a:off x="6588224" y="4221088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Мислить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7148077">
            <a:off x="2979461" y="2401871"/>
            <a:ext cx="360040" cy="6869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686162">
            <a:off x="2953036" y="3740855"/>
            <a:ext cx="360040" cy="79061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4039135">
            <a:off x="5999810" y="2280960"/>
            <a:ext cx="360040" cy="68699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572000" y="4365104"/>
            <a:ext cx="360040" cy="61498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8495749">
            <a:off x="6235689" y="3514716"/>
            <a:ext cx="360040" cy="6465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КОЛА\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29600" cy="4564385"/>
          </a:xfrm>
        </p:spPr>
        <p:txBody>
          <a:bodyPr/>
          <a:lstStyle/>
          <a:p>
            <a:pPr algn="ctr" eaLnBrk="0" hangingPunct="0">
              <a:buBlip>
                <a:blip r:embed="rId3"/>
              </a:buBlip>
            </a:pPr>
            <a:r>
              <a:rPr lang="uk-UA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зробити уроки цікавими, продуктивними;</a:t>
            </a:r>
          </a:p>
          <a:p>
            <a:pPr algn="ctr" eaLnBrk="0" hangingPunct="0">
              <a:buBlip>
                <a:blip r:embed="rId3"/>
              </a:buBlip>
            </a:pPr>
            <a:r>
              <a:rPr lang="uk-UA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надати кожній дитині упевненості у своїх силах;</a:t>
            </a:r>
          </a:p>
          <a:p>
            <a:pPr algn="ctr" eaLnBrk="0" hangingPunct="0">
              <a:buBlip>
                <a:blip r:embed="rId3"/>
              </a:buBlip>
            </a:pPr>
            <a:r>
              <a:rPr lang="uk-UA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пробудити радість пізнання</a:t>
            </a:r>
          </a:p>
          <a:p>
            <a:pPr>
              <a:lnSpc>
                <a:spcPct val="80000"/>
              </a:lnSpc>
            </a:pP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КОЛА\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Завдання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68952" cy="449237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активізувати інтерес та увагу дітей; 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розвивати пізнавальні здібності, кмітливість, уяву;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створити на уроці атмосферу доброзичливості, емоційного піднесення, вільного вибору; 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викликати інтерес до навчання;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розвивати творчі здібності учнів;</a:t>
            </a:r>
          </a:p>
          <a:p>
            <a:pPr>
              <a:buFont typeface="Wingdings" pitchFamily="2" charset="2"/>
              <a:buChar char="Ø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формувати потребу колективної та групової праці</a:t>
            </a:r>
          </a:p>
          <a:p>
            <a:pPr>
              <a:buFont typeface="Wingdings" pitchFamily="2" charset="2"/>
              <a:buChar char="Ø"/>
            </a:pPr>
            <a:endParaRPr lang="uk-UA" sz="3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ШКОЛА\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2492896"/>
            <a:ext cx="2880320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779912" y="2852936"/>
            <a:ext cx="2304256" cy="115212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Цінність гри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683568" y="332656"/>
            <a:ext cx="3024336" cy="1872208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6"/>
          <p:cNvSpPr txBox="1">
            <a:spLocks/>
          </p:cNvSpPr>
          <p:nvPr/>
        </p:nvSpPr>
        <p:spPr bwMode="auto">
          <a:xfrm>
            <a:off x="539552" y="620688"/>
            <a:ext cx="28803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Емоційна розрядка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5652120" y="260648"/>
            <a:ext cx="3168352" cy="1872208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5580112" y="908720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Запобігає</a:t>
            </a:r>
            <a:r>
              <a:rPr kumimoji="0" lang="uk-UA" sz="40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втоми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683568" y="4293096"/>
            <a:ext cx="3528392" cy="2232248"/>
          </a:xfrm>
          <a:prstGeom prst="wave">
            <a:avLst>
              <a:gd name="adj1" fmla="val 6182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 bwMode="auto">
          <a:xfrm>
            <a:off x="611560" y="5229200"/>
            <a:ext cx="3600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Зароджує інтерес до розумової праці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7587975">
            <a:off x="2816694" y="2145506"/>
            <a:ext cx="360040" cy="65141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516065">
            <a:off x="2802770" y="3827705"/>
            <a:ext cx="360040" cy="78078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4039135">
            <a:off x="6420720" y="1695505"/>
            <a:ext cx="360040" cy="101554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8495749">
            <a:off x="6261974" y="3810934"/>
            <a:ext cx="360040" cy="62748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олна 24"/>
          <p:cNvSpPr/>
          <p:nvPr/>
        </p:nvSpPr>
        <p:spPr>
          <a:xfrm>
            <a:off x="5436096" y="4365104"/>
            <a:ext cx="3528392" cy="2232248"/>
          </a:xfrm>
          <a:prstGeom prst="wave">
            <a:avLst>
              <a:gd name="adj1" fmla="val 6182"/>
              <a:gd name="adj2" fmla="val 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6"/>
          <p:cNvSpPr txBox="1">
            <a:spLocks/>
          </p:cNvSpPr>
          <p:nvPr/>
        </p:nvSpPr>
        <p:spPr bwMode="auto">
          <a:xfrm>
            <a:off x="5580112" y="5085184"/>
            <a:ext cx="32038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Знижує гіподинамію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ШКОЛА\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l"/>
            <a: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У практиці використання       </a:t>
            </a:r>
            <a:b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дидактичних ігор комбінується із традиційними формами організації навчання. Зазвичай складний для розуміння матеріал викладається звичайними методами (розповідь,проблемний виклад тощо), а менш складний, який учні можуть опанувати самостійно, але для цього їм потрібний додатковий стимул, вивчається у формі гри. Як правило, закріплення, узагальнення та перевірка засвоєння матеріалу часто проводиться за ігровими технологіями.</a:t>
            </a:r>
            <a:endParaRPr lang="uk-UA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2i.spoki.tvnet.lv/upload/articles/13/133200/images/1dienas-MEGA-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0806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7882136" cy="4680520"/>
          </a:xfrm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cs typeface="Times New Roman" pitchFamily="18" charset="0"/>
              </a:rPr>
              <a:t>“Жодного</a:t>
            </a:r>
            <a:r>
              <a:rPr lang="uk-UA" sz="5400" b="1" dirty="0" smtClean="0">
                <a:ln w="11430"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cs typeface="Times New Roman" pitchFamily="18" charset="0"/>
              </a:rPr>
              <a:t> уроку без гри. У грі розкривається перед дітьми світ. Розкриваються творчі здібності дитини. Без гри нема і не може бути повноцінного розвитку </a:t>
            </a:r>
            <a:r>
              <a:rPr lang="uk-UA" sz="5400" b="1" dirty="0" err="1" smtClean="0">
                <a:ln w="11430">
                  <a:noFill/>
                </a:ln>
                <a:solidFill>
                  <a:srgbClr val="0000CC"/>
                </a:solidFill>
                <a:effectLst/>
                <a:latin typeface="Monotype Corsiva" pitchFamily="66" charset="0"/>
                <a:cs typeface="Times New Roman" pitchFamily="18" charset="0"/>
              </a:rPr>
              <a:t>дитини.”</a:t>
            </a:r>
            <a:endParaRPr lang="ru-RU" sz="5400" b="1" dirty="0">
              <a:ln w="11430">
                <a:noFill/>
              </a:ln>
              <a:solidFill>
                <a:srgbClr val="0000CC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900igr.net/datai/informatika/Sozdanie-shkolnogo-sajta/0001-001-__________-_____________-_________-_-______-______________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7150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sz="6000" b="1" dirty="0" smtClean="0">
                <a:solidFill>
                  <a:srgbClr val="3333FF"/>
                </a:solidFill>
                <a:latin typeface="Monotype Corsiva" pitchFamily="66" charset="0"/>
              </a:rPr>
              <a:t>Конфуцій сказав: «Учитель та учень ростуть разом». Ігрові форми уроків дозволяють рости як учням, так і вчителеві.</a:t>
            </a: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 </a:t>
            </a:r>
            <a:br>
              <a:rPr lang="uk-UA" dirty="0" smtClean="0">
                <a:latin typeface="Monotype Corsiva" pitchFamily="66" charset="0"/>
              </a:rPr>
            </a:br>
            <a:endParaRPr lang="uk-UA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3" y="260648"/>
            <a:ext cx="84249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Вчитель початкових класів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916832"/>
            <a:ext cx="590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Працюючи над проблемою, я намагаюся використовувати інноваційні та </a:t>
            </a:r>
            <a:r>
              <a:rPr lang="uk-UA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ютерні</a:t>
            </a:r>
            <a:r>
              <a:rPr lang="uk-UA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технології. Систематично проводжу уроки з використанням електронних матеріалів.</a:t>
            </a:r>
          </a:p>
          <a:p>
            <a:pPr algn="just"/>
            <a:r>
              <a:rPr lang="uk-UA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Навчаю дітей вільно володіти українською мовою, висловлювати свої думки, почуття, своє відношення до того чи іншого явища і події. </a:t>
            </a:r>
          </a:p>
          <a:p>
            <a:pPr algn="just"/>
            <a:r>
              <a:rPr lang="uk-UA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Викликаю інтерес до навчання. Допомагаю кожній дитині повірити у свої власні сили і можливості.</a:t>
            </a:r>
          </a:p>
          <a:p>
            <a:pPr algn="just"/>
            <a:r>
              <a:rPr lang="uk-UA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endParaRPr lang="ru-RU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F:\ШКОЛА\Фотографии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92412">
            <a:off x="202634" y="1339502"/>
            <a:ext cx="2368948" cy="1598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/>
          <a:lstStyle/>
          <a:p>
            <a:r>
              <a:rPr lang="ru-RU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Мон</a:t>
            </a:r>
            <a:r>
              <a:rPr lang="uk-UA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іторинг</a:t>
            </a:r>
            <a: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 навченості учнів</a:t>
            </a:r>
            <a:b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з читання</a:t>
            </a:r>
            <a:r>
              <a:rPr lang="ru-RU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1268760"/>
          <a:ext cx="4968552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175448" y="3429000"/>
          <a:ext cx="4968552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/>
          <a:lstStyle/>
          <a:p>
            <a:r>
              <a:rPr lang="ru-RU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Мон</a:t>
            </a:r>
            <a:r>
              <a:rPr lang="uk-UA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іторинг</a:t>
            </a:r>
            <a: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 навченості учнів</a:t>
            </a:r>
            <a:b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з математики</a:t>
            </a:r>
            <a:r>
              <a:rPr lang="ru-RU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1340768"/>
          <a:ext cx="4968552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175448" y="3429000"/>
          <a:ext cx="4968552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tat20.privet.ru/lr/0c0b4fea5dab3c3b491ca0e06ff7536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981174"/>
            <a:ext cx="8820472" cy="5670550"/>
            <a:chOff x="0" y="663"/>
            <a:chExt cx="4715" cy="3572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" y="672"/>
              <a:ext cx="4657" cy="35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58" y="672"/>
              <a:ext cx="4657" cy="35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663"/>
              <a:ext cx="4657" cy="35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67544" y="26064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ЗМІСТ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/>
          <a:lstStyle/>
          <a:p>
            <a:r>
              <a:rPr lang="ru-RU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Мон</a:t>
            </a:r>
            <a:r>
              <a:rPr lang="uk-UA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іторинг</a:t>
            </a:r>
            <a: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 навченості учнів</a:t>
            </a:r>
            <a:b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uk-UA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>з української мови</a:t>
            </a:r>
            <a:r>
              <a:rPr lang="ru-RU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0" y="1340768"/>
          <a:ext cx="4968552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175448" y="3429000"/>
          <a:ext cx="4968552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7380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Класний керівник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412776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 класний керівник приділяю багато уваги формуванню та розвитку колективу.</a:t>
            </a:r>
          </a:p>
          <a:p>
            <a:pPr algn="just"/>
            <a: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Учні класу активні в суспільному житті класу та школи, систематично приймають участь у шкільних виховних заходах, конкурсах.</a:t>
            </a:r>
          </a:p>
          <a:p>
            <a:pPr algn="just"/>
            <a:r>
              <a:rPr lang="uk-UA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Дуже полюбляють подорожі та екскурсії, після яких залишаються незабутні враження.</a:t>
            </a:r>
            <a:endParaRPr lang="ru-RU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ШКОЛА\шаблоны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762872" cy="165618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  </a:t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ШКОЛА\мама картинки\мама картинки2\P-29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0"/>
            <a:ext cx="2655565" cy="24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4536504" cy="1368152"/>
          </a:xfrm>
        </p:spPr>
        <p:txBody>
          <a:bodyPr/>
          <a:lstStyle/>
          <a:p>
            <a:r>
              <a:rPr lang="uk-UA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5400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 девіз:</a:t>
            </a:r>
            <a:r>
              <a:rPr lang="uk-UA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11560" y="3356992"/>
            <a:ext cx="7344816" cy="3501008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uk-UA" b="1" dirty="0" smtClean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 як бджілки працьовиті.</a:t>
            </a:r>
            <a:br>
              <a:rPr lang="uk-UA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знання – медок для нас.</a:t>
            </a:r>
            <a:br>
              <a:rPr lang="uk-UA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Рідна школа – це наш вулик.</a:t>
            </a:r>
            <a:br>
              <a:rPr lang="uk-UA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Дружні бджілки – це наш клас</a:t>
            </a:r>
            <a:r>
              <a:rPr lang="uk-UA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 </a:t>
            </a:r>
            <a:endParaRPr lang="ru-RU" b="1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90259">
            <a:off x="615837" y="1312696"/>
            <a:ext cx="2367708" cy="25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ШКОЛА\шаблоны\доска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399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навчаємось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F:\наш альбом\2011\шк 1 класс 2011-12\DSC019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268760"/>
            <a:ext cx="2560284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F:\наш альбом\2011\шк 1 класс 2011-12\DSC019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1412776"/>
            <a:ext cx="307234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5" name="Picture 5" descr="F:\наш альбом\2011\шк 1 класс 2011-12\DSC018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996952"/>
            <a:ext cx="3072341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6" name="Picture 6" descr="F:\наш альбом\2011\шк 1 класс 2011-12\DSC018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2160" y="3573016"/>
            <a:ext cx="2771800" cy="1559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7" name="Picture 7" descr="F:\наш альбом\2011\шк 1 класс 2011-12\DSC0195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1124744"/>
            <a:ext cx="2952328" cy="2214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&amp;Pcy;&amp;rcy;&amp;acy;&amp;tscy;&amp;yucy;&amp;jukcy;&amp;mcy;&amp;ocy; &amp;ucy; &amp;gcy;&amp;rcy;&amp;ucy;&amp;pcy;&amp;acy;&amp;kh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0719">
            <a:off x="1381376" y="4648556"/>
            <a:ext cx="2483768" cy="1862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&amp;Dcy;&amp;acy;&amp;jukcy;&amp;mcy;&amp;ocy; &amp;vcy;&amp;iukcy;&amp;dcy;&amp;pcy;&amp;ocy;&amp;vcy;&amp;iukcy;&amp;dcy;&amp;iukcy;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349065">
            <a:off x="5277059" y="4888202"/>
            <a:ext cx="255743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4" name="Picture 8" descr="&amp;Pcy;&amp;rcy;&amp;ocy;&amp;iecy;&amp;kcy;&amp;tcy;&amp;ncy;&amp;acy; &amp;rcy;&amp;ocy;&amp;bcy;&amp;ocy;&amp;tcy;&amp;acy; &quot;&amp;Ncy;&amp;iecy;&amp;zcy;&amp;vcy;&amp;icy;&amp;chcy;&amp;acy;&amp;jcy;&amp;ncy;&amp;acy; &amp;rcy;&amp;ocy;&amp;scy;&amp;lcy;&amp;icy;&amp;ncy;&amp;acy;&quot;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51920" y="3284984"/>
            <a:ext cx="2088232" cy="156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ШКОЛА\шаблоны\80\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приймаємо участь у конкурсах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F:\наш альбом\2011\шк 1 класс 2011-12\DSC02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437112"/>
            <a:ext cx="2880320" cy="216024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270" name="Picture 6" descr="F:\наш альбом\2011\шк 1 класс 2011-12\DSC019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2348880"/>
            <a:ext cx="2232248" cy="149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2" name="Picture 8" descr="F:\наш альбом\2011\шк 1 класс 2011-12\DSCN00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340768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  <p:pic>
        <p:nvPicPr>
          <p:cNvPr id="13314" name="Picture 2" descr="F:\ШКОЛА\Фотографии\2класс\2013-04-29 11.18.4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1052736"/>
            <a:ext cx="1824202" cy="136815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Right"/>
            <a:lightRig rig="threePt" dir="t"/>
          </a:scene3d>
        </p:spPr>
      </p:pic>
      <p:pic>
        <p:nvPicPr>
          <p:cNvPr id="13315" name="Picture 3" descr="F:\ШКОЛА\Всё для сайта\Новая папка\2013-02-01 11.31.3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2276872"/>
            <a:ext cx="2088232" cy="156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F:\ШКОЛА\Фотографии\2класс\казка\2013-03-15 12.29.3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856" y="4365104"/>
            <a:ext cx="230425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8" name="Picture 6" descr="&amp;Ncy;&amp;acy;&amp;shcy;&amp;acy; &amp;gcy;&amp;ocy;&amp;dcy;&amp;iukcy;&amp;vcy;&amp;ncy;&amp;icy;&amp;chcy;&amp;kcy;&amp;acy;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84168" y="4509120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794"/>
          <a:ext cx="9144000" cy="6857206"/>
        </p:xfrm>
        <a:graphic>
          <a:graphicData uri="http://schemas.openxmlformats.org/presentationml/2006/ole">
            <p:oleObj spid="_x0000_s12290" name="Презентация" r:id="rId3" imgW="4570378" imgH="3427533" progId="PowerPoint.Show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Ми відпочиваємо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Администратор\Desktop\3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5646">
            <a:off x="6474793" y="1699818"/>
            <a:ext cx="2145452" cy="1609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F:\ШКОЛА\Фотографии\2класс\бабочки\2013-01-30 14.54.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750958">
            <a:off x="145950" y="2848396"/>
            <a:ext cx="1907704" cy="1430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F:\ШКОЛА\Фотографии\2класс\Фабрика\2013-03-23 14.50.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85990">
            <a:off x="7014129" y="3589052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4" name="Picture 6" descr="&amp;Vcy;&amp;iukcy;&amp;dcy;&amp;pcy;&amp;ocy;&amp;chcy;&amp;icy;&amp;ncy;&amp;ocy;&amp;k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1628800"/>
            <a:ext cx="2160240" cy="162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6" name="Picture 8" descr="&amp;YAcy;&amp;kcy;&amp;icy;&amp;jcy; &amp;tscy;&amp;iukcy;&amp;kcy;&amp;acy;&amp;vcy;&amp;icy;&amp;jcy; &amp;bcy;&amp;ucy;&amp;dcy;&amp;icy;&amp;ncy;&amp;ocy;&amp;kcy;!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243390">
            <a:off x="2062993" y="3327631"/>
            <a:ext cx="230425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8" name="Picture 10" descr="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3590">
            <a:off x="4550822" y="3786087"/>
            <a:ext cx="2277388" cy="1708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ладелец\Desktop\ФОНZzZ\Карнава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09857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Учитись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важко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, а учить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ще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важче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але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 не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мусиш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зупинятись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ти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, </a:t>
            </a:r>
            <a:b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як </a:t>
            </a:r>
            <a:r>
              <a:rPr lang="ru-RU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учням</a:t>
            </a:r>
            <a:r>
              <a:rPr lang="ru-RU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 в</a:t>
            </a:r>
            <a:r>
              <a:rPr lang="uk-UA" sz="4800" b="1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іддаєш</a:t>
            </a:r>
            <a:r>
              <a:rPr lang="uk-UA" sz="4800" b="1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Times New Roman" pitchFamily="18" charset="0"/>
              </a:rPr>
              <a:t> усе найкраще, той сам досягнеш нової висоти!</a:t>
            </a:r>
            <a:endParaRPr lang="ru-RU" sz="4800" b="1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картинки\Детские\00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картинки\Детские\2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14675"/>
            <a:ext cx="4010025" cy="37433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за </a:t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картинки\Детские\0dce5ede249f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33678" y="0"/>
            <a:ext cx="3410322" cy="27282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esign-warez.ru/uploads/posts/2009-09/1253107499_13890237_10282304_fon5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076056" cy="1944216"/>
          </a:xfrm>
        </p:spPr>
        <p:txBody>
          <a:bodyPr>
            <a:prstTxWarp prst="textArchUp">
              <a:avLst>
                <a:gd name="adj" fmla="val 1019926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Життєве</a:t>
            </a:r>
            <a:r>
              <a:rPr lang="ru-RU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кредо</a:t>
            </a:r>
            <a:br>
              <a:rPr lang="ru-RU" sz="5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3140968"/>
            <a:ext cx="4536504" cy="2520280"/>
          </a:xfrm>
        </p:spPr>
        <p:txBody>
          <a:bodyPr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головне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згасити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круглена прямокутна виноска 8"/>
          <p:cNvSpPr/>
          <p:nvPr/>
        </p:nvSpPr>
        <p:spPr>
          <a:xfrm flipH="1">
            <a:off x="2843808" y="692696"/>
            <a:ext cx="6300192" cy="252028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0"/>
                <a:solidFill>
                  <a:srgbClr val="990099"/>
                </a:solidFill>
                <a:effectLst>
                  <a:reflection blurRad="12700" stA="50000" endPos="50000" dist="5000" dir="5400000" sy="-100000" rotWithShape="0"/>
                </a:effectLst>
              </a:rPr>
              <a:t>Любити життя, </a:t>
            </a:r>
          </a:p>
          <a:p>
            <a:pPr algn="ctr"/>
            <a:r>
              <a:rPr lang="uk-UA" sz="2800" b="1" dirty="0" smtClean="0">
                <a:ln w="0"/>
                <a:solidFill>
                  <a:srgbClr val="990099"/>
                </a:solidFill>
                <a:effectLst>
                  <a:reflection blurRad="12700" stA="50000" endPos="50000" dist="5000" dir="5400000" sy="-100000" rotWithShape="0"/>
                </a:effectLst>
              </a:rPr>
              <a:t>і цінувати кожну його хвилину, нести радість, у книгах-шукати істину, у людях – мудрість. </a:t>
            </a:r>
            <a:endParaRPr lang="ru-RU" sz="2800" b="1" dirty="0">
              <a:ln w="0"/>
              <a:solidFill>
                <a:srgbClr val="99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529" name="Picture 1" descr="F:\наш альбом1\2013\7D_L48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3501008"/>
            <a:ext cx="2727294" cy="31409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1560" y="4653136"/>
            <a:ext cx="51845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Arch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err="1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Педагогічне</a:t>
            </a:r>
            <a:r>
              <a:rPr kumimoji="0" lang="ru-RU" sz="5400" b="1" i="0" u="none" strike="noStrike" kern="0" cap="none" spc="0" normalizeH="0" baseline="0" noProof="0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кредо</a:t>
            </a:r>
            <a:br>
              <a:rPr kumimoji="0" lang="ru-RU" sz="5400" b="1" i="0" u="none" strike="noStrike" kern="0" cap="none" spc="0" normalizeH="0" baseline="0" noProof="0" dirty="0" smtClean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5400" b="1" i="0" u="none" strike="noStrike" kern="0" cap="none" spc="0" normalizeH="0" baseline="0" noProof="0" dirty="0">
              <a:ln w="11430">
                <a:solidFill>
                  <a:srgbClr val="3333FF"/>
                </a:solidFill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50" name="Picture 6" descr="http://www.ipb.su/uploads/ipbsu/podarizhizn/post-11-13340781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89471">
            <a:off x="535419" y="513578"/>
            <a:ext cx="2073830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datai/informatika/Sozdanie-shkolnogo-sajta/0001-001-__________-_____________-_________-_-______-______________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224136"/>
          </a:xfrm>
        </p:spPr>
        <p:txBody>
          <a:bodyPr/>
          <a:lstStyle/>
          <a:p>
            <a:r>
              <a:rPr lang="uk-UA" sz="60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Візитна картка </a:t>
            </a:r>
            <a:r>
              <a:rPr lang="ru-RU" sz="54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b="1" cap="all" dirty="0">
              <a:ln w="9000" cmpd="sng">
                <a:solidFill>
                  <a:srgbClr val="0000CC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064896" cy="4680520"/>
          </a:xfrm>
        </p:spPr>
        <p:txBody>
          <a:bodyPr/>
          <a:lstStyle/>
          <a:p>
            <a:pPr algn="l"/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uk-UA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вища.</a:t>
            </a:r>
          </a:p>
          <a:p>
            <a:pPr algn="l"/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uk-UA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педагогіка та методика початкового навчання. </a:t>
            </a:r>
          </a:p>
          <a:p>
            <a:pPr algn="l"/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Кваліфікація: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учитель початкових класів. Логопед.</a:t>
            </a:r>
          </a:p>
          <a:p>
            <a:pPr algn="l"/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Педагогічний стаж:</a:t>
            </a:r>
            <a:r>
              <a:rPr lang="uk-UA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5 років.</a:t>
            </a:r>
          </a:p>
          <a:p>
            <a:pPr algn="l"/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Категорія: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спеціаліст.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2i.spoki.tvnet.lv/upload/articles/13/133200/images/1dienas-MEGA-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08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39"/>
            <a:ext cx="9144000" cy="720081"/>
          </a:xfrm>
        </p:spPr>
        <p:txBody>
          <a:bodyPr/>
          <a:lstStyle/>
          <a:p>
            <a:pPr algn="ctr"/>
            <a:r>
              <a:rPr lang="ru-RU" sz="4800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Коротка </a:t>
            </a:r>
            <a:r>
              <a:rPr lang="ru-RU" sz="4800" dirty="0" err="1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автобіографія</a:t>
            </a:r>
            <a: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n w="9000" cmpd="sng">
                <a:solidFill>
                  <a:srgbClr val="0000CC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892480" cy="432048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uk-UA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spc="50" dirty="0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2004 рік </a:t>
            </a:r>
            <a:r>
              <a:rPr lang="uk-UA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- закінчила Херсонський Державний  Педагогічний Університет </a:t>
            </a:r>
          </a:p>
          <a:p>
            <a:pPr>
              <a:buFont typeface="Wingdings" pitchFamily="2" charset="2"/>
              <a:buChar char="Ø"/>
            </a:pPr>
            <a:r>
              <a:rPr lang="uk-UA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spc="50" dirty="0" smtClean="0">
                <a:ln w="11430"/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 березня 2008 року </a:t>
            </a:r>
            <a:r>
              <a:rPr lang="uk-UA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-  зарахована на посаду вчителя початкових класів </a:t>
            </a:r>
          </a:p>
          <a:p>
            <a:r>
              <a:rPr lang="uk-UA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ХЗОШ №1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грудня 2012 року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- Отримала свідоцтво про підвищення кваліфікації.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КОЛА\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4" name="Picture 6" descr="http://rabotai.in/professia/img/0eac54365f69f40cefc293579d3b2ac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79704" y="260648"/>
            <a:ext cx="2664296" cy="79695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800" b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батьками</a:t>
            </a:r>
            <a:endParaRPr lang="ru-RU" sz="2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7"/>
          <p:cNvSpPr txBox="1">
            <a:spLocks/>
          </p:cNvSpPr>
          <p:nvPr/>
        </p:nvSpPr>
        <p:spPr bwMode="auto">
          <a:xfrm>
            <a:off x="5220072" y="1628800"/>
            <a:ext cx="3456384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Участь у сем</a:t>
            </a:r>
            <a:r>
              <a:rPr kumimoji="0" lang="uk-UA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інарах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вебінарах</a:t>
            </a:r>
            <a:r>
              <a:rPr kumimoji="0" lang="uk-UA" sz="28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засіданнях </a:t>
            </a:r>
            <a:r>
              <a:rPr kumimoji="0" lang="uk-UA" sz="2800" b="1" i="0" u="none" strike="noStrike" kern="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5076056" y="2924944"/>
            <a:ext cx="2664296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Самоосвіта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7"/>
          <p:cNvSpPr txBox="1">
            <a:spLocks/>
          </p:cNvSpPr>
          <p:nvPr/>
        </p:nvSpPr>
        <p:spPr bwMode="auto">
          <a:xfrm>
            <a:off x="4139952" y="4005064"/>
            <a:ext cx="2664296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підвищення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кваліфікації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7"/>
          <p:cNvSpPr txBox="1">
            <a:spLocks/>
          </p:cNvSpPr>
          <p:nvPr/>
        </p:nvSpPr>
        <p:spPr bwMode="auto">
          <a:xfrm>
            <a:off x="2699792" y="5085184"/>
            <a:ext cx="2664296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Методична робота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7"/>
          <p:cNvSpPr txBox="1">
            <a:spLocks/>
          </p:cNvSpPr>
          <p:nvPr/>
        </p:nvSpPr>
        <p:spPr bwMode="auto">
          <a:xfrm>
            <a:off x="1907704" y="5877272"/>
            <a:ext cx="2664296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Досвід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7"/>
          <p:cNvSpPr txBox="1">
            <a:spLocks/>
          </p:cNvSpPr>
          <p:nvPr/>
        </p:nvSpPr>
        <p:spPr bwMode="auto">
          <a:xfrm>
            <a:off x="0" y="980728"/>
            <a:ext cx="50040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Модель </a:t>
            </a:r>
            <a:r>
              <a:rPr kumimoji="0" lang="ru-RU" sz="6000" b="1" i="0" u="none" strike="noStrike" kern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професійного</a:t>
            </a:r>
            <a:r>
              <a:rPr kumimoji="0" lang="ru-RU" sz="6000" b="1" i="0" u="none" strike="noStrike" kern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u="none" strike="noStrike" kern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зростання</a:t>
            </a:r>
            <a:endParaRPr kumimoji="0" lang="ru-RU" sz="6000" b="1" i="0" u="none" strike="noStrike" kern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149512">
            <a:off x="-301910" y="4945149"/>
            <a:ext cx="4164979" cy="62734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КОЛА\шаблоны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28588"/>
            <a:ext cx="9753600" cy="7115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656184"/>
          </a:xfrm>
        </p:spPr>
        <p:txBody>
          <a:bodyPr/>
          <a:lstStyle/>
          <a:p>
            <a:pPr algn="ctr"/>
            <a:r>
              <a:rPr lang="ru-RU" sz="5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самоосвіти</a:t>
            </a:r>
            <a:r>
              <a:rPr lang="ru-RU" sz="5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7772400" cy="29523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«</a:t>
            </a:r>
            <a:r>
              <a:rPr lang="ru-RU" sz="6600" b="1" dirty="0" err="1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Використання</a:t>
            </a:r>
            <a:r>
              <a:rPr lang="ru-RU" sz="6600" b="1" dirty="0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6600" b="1" dirty="0" err="1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гри</a:t>
            </a:r>
            <a:r>
              <a:rPr lang="ru-RU" sz="6600" b="1" dirty="0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 на уроках в </a:t>
            </a:r>
            <a:r>
              <a:rPr lang="ru-RU" sz="6600" b="1" dirty="0" err="1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початковій</a:t>
            </a:r>
            <a:r>
              <a:rPr lang="ru-RU" sz="6600" b="1" dirty="0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 </a:t>
            </a:r>
            <a:r>
              <a:rPr lang="ru-RU" sz="6600" b="1" dirty="0" err="1" smtClean="0">
                <a:ln w="11430"/>
                <a:solidFill>
                  <a:srgbClr val="990099"/>
                </a:solidFill>
                <a:latin typeface="Monotype Corsiva" pitchFamily="66" charset="0"/>
              </a:rPr>
              <a:t>школі</a:t>
            </a:r>
            <a:r>
              <a:rPr lang="ru-RU" sz="6600" b="1" i="1" dirty="0" smtClean="0">
                <a:ln w="11430"/>
                <a:solidFill>
                  <a:srgbClr val="990099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6600" b="1" i="1" dirty="0">
              <a:ln w="11430"/>
              <a:solidFill>
                <a:srgbClr val="99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ШКОЛА\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      А. С. Макаренко писав: «Гра має важливе значення в житті дитини...  Якою буде дитина в грі, такою вона буде і в праці, коли виросте. Тому виховання майбутнього діяча відбувається перш за все в грі...» </a:t>
            </a:r>
            <a:endParaRPr lang="ru-RU" sz="4800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ШКОЛА\шаблоны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128588"/>
            <a:ext cx="9753600" cy="7115176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24744"/>
            <a:ext cx="9144000" cy="40322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5400" dirty="0">
                <a:latin typeface="Monotype Corsiva" pitchFamily="66" charset="0"/>
              </a:rPr>
              <a:t>  Навчальна гра – це гра, де ігровий процес супроводжується засвоєнням гравцями змісту навчання.  Це – гра за змістом, навчання за формою.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5530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260648"/>
            <a:ext cx="9144000" cy="1112838"/>
          </a:xfrm>
          <a:noFill/>
          <a:ln/>
        </p:spPr>
        <p:txBody>
          <a:bodyPr/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 ж таке навчальна гра?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302" grpId="0"/>
    </p:bldLst>
  </p:timing>
</p:sld>
</file>

<file path=ppt/theme/theme1.xml><?xml version="1.0" encoding="utf-8"?>
<a:theme xmlns:a="http://schemas.openxmlformats.org/drawingml/2006/main" name="Flora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395</Words>
  <Application>Microsoft Office PowerPoint</Application>
  <PresentationFormat>Экран (4:3)</PresentationFormat>
  <Paragraphs>85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Flora</vt:lpstr>
      <vt:lpstr>Презентация</vt:lpstr>
      <vt:lpstr>          ПОРТФОЛІО вчителя  початкових  класів   </vt:lpstr>
      <vt:lpstr>Слайд 2</vt:lpstr>
      <vt:lpstr>Життєве кредо </vt:lpstr>
      <vt:lpstr>Візитна картка  </vt:lpstr>
      <vt:lpstr>Коротка автобіографія       </vt:lpstr>
      <vt:lpstr>Робота з батьками</vt:lpstr>
      <vt:lpstr> Тема самоосвіти </vt:lpstr>
      <vt:lpstr>Слайд 8</vt:lpstr>
      <vt:lpstr>Що ж таке навчальна гра?</vt:lpstr>
      <vt:lpstr> Актуальність проблеми </vt:lpstr>
      <vt:lpstr>Мета</vt:lpstr>
      <vt:lpstr>Завдання</vt:lpstr>
      <vt:lpstr>Слайд 13</vt:lpstr>
      <vt:lpstr>                        У практиці використання                        дидактичних ігор комбінується із традиційними формами організації навчання. Зазвичай складний для розуміння матеріал викладається звичайними методами (розповідь,проблемний виклад тощо), а менш складний, який учні можуть опанувати самостійно, але для цього їм потрібний додатковий стимул, вивчається у формі гри. Як правило, закріплення, узагальнення та перевірка засвоєння матеріалу часто проводиться за ігровими технологіями.</vt:lpstr>
      <vt:lpstr>Слайд 15</vt:lpstr>
      <vt:lpstr>    Конфуцій сказав: «Учитель та учень ростуть разом». Ігрові форми уроків дозволяють рости як учням, так і вчителеві.   </vt:lpstr>
      <vt:lpstr>Слайд 17</vt:lpstr>
      <vt:lpstr>Моніторинг навченості учнів з читання </vt:lpstr>
      <vt:lpstr>Моніторинг навченості учнів з математики </vt:lpstr>
      <vt:lpstr>Моніторинг навченості учнів з української мови </vt:lpstr>
      <vt:lpstr>Слайд 21</vt:lpstr>
      <vt:lpstr>Мій   клас</vt:lpstr>
      <vt:lpstr>  Наш девіз:        </vt:lpstr>
      <vt:lpstr>Ми навчаємось</vt:lpstr>
      <vt:lpstr>Ми приймаємо участь у конкурсах</vt:lpstr>
      <vt:lpstr>        Ми відпочиваємо</vt:lpstr>
      <vt:lpstr>Учитись важко, а учить ще важче, але не мусиш зупинятись ти,  як учням віддаєш усе найкраще, той сам досягнеш нової висоти!</vt:lpstr>
      <vt:lpstr>             Дякую                            за                                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Зуб Олена Сергіївна вчитель початкових класів</dc:title>
  <dc:creator>женя</dc:creator>
  <cp:lastModifiedBy>DNA7 X86</cp:lastModifiedBy>
  <cp:revision>140</cp:revision>
  <dcterms:created xsi:type="dcterms:W3CDTF">2011-04-10T20:12:17Z</dcterms:created>
  <dcterms:modified xsi:type="dcterms:W3CDTF">2014-02-05T08:31:41Z</dcterms:modified>
</cp:coreProperties>
</file>