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1" r:id="rId6"/>
    <p:sldId id="266" r:id="rId7"/>
    <p:sldId id="272" r:id="rId8"/>
    <p:sldId id="267" r:id="rId9"/>
    <p:sldId id="273" r:id="rId10"/>
    <p:sldId id="268" r:id="rId11"/>
    <p:sldId id="274" r:id="rId12"/>
    <p:sldId id="275" r:id="rId13"/>
    <p:sldId id="269" r:id="rId14"/>
    <p:sldId id="289" r:id="rId15"/>
    <p:sldId id="276" r:id="rId16"/>
    <p:sldId id="270" r:id="rId17"/>
    <p:sldId id="277" r:id="rId18"/>
    <p:sldId id="271" r:id="rId19"/>
    <p:sldId id="278" r:id="rId20"/>
    <p:sldId id="279" r:id="rId21"/>
    <p:sldId id="280" r:id="rId22"/>
    <p:sldId id="281" r:id="rId23"/>
    <p:sldId id="283" r:id="rId24"/>
    <p:sldId id="287" r:id="rId25"/>
    <p:sldId id="288" r:id="rId26"/>
    <p:sldId id="284" r:id="rId27"/>
    <p:sldId id="286" r:id="rId28"/>
    <p:sldId id="262" r:id="rId29"/>
    <p:sldId id="25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E06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85932" autoAdjust="0"/>
  </p:normalViewPr>
  <p:slideViewPr>
    <p:cSldViewPr>
      <p:cViewPr>
        <p:scale>
          <a:sx n="70" d="100"/>
          <a:sy n="70" d="100"/>
        </p:scale>
        <p:origin x="-116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736E0-9920-4940-BCEC-2A36935D2D89}" type="doc">
      <dgm:prSet loTypeId="urn:microsoft.com/office/officeart/2005/8/layout/chevron2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410BDE0-0391-47A3-B97C-2F8DEA8F5367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C57BEA8B-8490-4A25-A240-C35B32623F9F}" type="parTrans" cxnId="{382EDBF9-27F5-495F-A4E8-17C5813FCD96}">
      <dgm:prSet/>
      <dgm:spPr/>
      <dgm:t>
        <a:bodyPr/>
        <a:lstStyle/>
        <a:p>
          <a:endParaRPr lang="ru-RU"/>
        </a:p>
      </dgm:t>
    </dgm:pt>
    <dgm:pt modelId="{817864F9-71A9-430F-AD94-3F387236CEE9}" type="sibTrans" cxnId="{382EDBF9-27F5-495F-A4E8-17C5813FCD96}">
      <dgm:prSet/>
      <dgm:spPr/>
      <dgm:t>
        <a:bodyPr/>
        <a:lstStyle/>
        <a:p>
          <a:endParaRPr lang="ru-RU"/>
        </a:p>
      </dgm:t>
    </dgm:pt>
    <dgm:pt modelId="{3FB13FBF-FB2C-4AEA-93BD-BD92B0D491A1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Повідомлення теми і мети</a:t>
          </a:r>
          <a:endParaRPr lang="ru-RU" sz="28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D16EA6-CB18-4F72-B42F-B22734247745}" type="parTrans" cxnId="{1E5B5120-0BBF-430F-8831-967AD4503C14}">
      <dgm:prSet/>
      <dgm:spPr/>
      <dgm:t>
        <a:bodyPr/>
        <a:lstStyle/>
        <a:p>
          <a:endParaRPr lang="ru-RU"/>
        </a:p>
      </dgm:t>
    </dgm:pt>
    <dgm:pt modelId="{63BDC853-A5F2-4D7F-96EB-8025B2A14A8A}" type="sibTrans" cxnId="{1E5B5120-0BBF-430F-8831-967AD4503C14}">
      <dgm:prSet/>
      <dgm:spPr/>
      <dgm:t>
        <a:bodyPr/>
        <a:lstStyle/>
        <a:p>
          <a:endParaRPr lang="ru-RU"/>
        </a:p>
      </dgm:t>
    </dgm:pt>
    <dgm:pt modelId="{1BB7D808-F25F-40CD-BEE8-9CCD0162CAE1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6EBBB9C9-B650-4274-911F-A1F6FE714DAB}" type="parTrans" cxnId="{98C8E648-C57D-4343-8A7F-D1213475B83D}">
      <dgm:prSet/>
      <dgm:spPr/>
      <dgm:t>
        <a:bodyPr/>
        <a:lstStyle/>
        <a:p>
          <a:endParaRPr lang="ru-RU"/>
        </a:p>
      </dgm:t>
    </dgm:pt>
    <dgm:pt modelId="{4A708C93-BCC0-4CB1-BC6F-036C0137EB83}" type="sibTrans" cxnId="{98C8E648-C57D-4343-8A7F-D1213475B83D}">
      <dgm:prSet/>
      <dgm:spPr/>
      <dgm:t>
        <a:bodyPr/>
        <a:lstStyle/>
        <a:p>
          <a:endParaRPr lang="ru-RU"/>
        </a:p>
      </dgm:t>
    </dgm:pt>
    <dgm:pt modelId="{B3BAE297-A7BD-4696-85AA-5D596830AD3D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Закріплення</a:t>
          </a:r>
          <a:endParaRPr lang="ru-RU" sz="28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F147D40-9B94-43D7-8703-E34A0717B255}" type="parTrans" cxnId="{9AB243EE-3248-4F3C-A2DA-7C0C9B2A8459}">
      <dgm:prSet/>
      <dgm:spPr/>
      <dgm:t>
        <a:bodyPr/>
        <a:lstStyle/>
        <a:p>
          <a:endParaRPr lang="ru-RU"/>
        </a:p>
      </dgm:t>
    </dgm:pt>
    <dgm:pt modelId="{8F354A66-7732-4ABF-B677-E94352B292A5}" type="sibTrans" cxnId="{9AB243EE-3248-4F3C-A2DA-7C0C9B2A8459}">
      <dgm:prSet/>
      <dgm:spPr/>
      <dgm:t>
        <a:bodyPr/>
        <a:lstStyle/>
        <a:p>
          <a:endParaRPr lang="ru-RU"/>
        </a:p>
      </dgm:t>
    </dgm:pt>
    <dgm:pt modelId="{ADF0E14F-E39F-4FFF-8C93-312965F90486}">
      <dgm:prSet phldrT="[Текст]"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7DE1D3CC-72B5-457F-82BD-ACBF22C15D31}" type="parTrans" cxnId="{F7FD17A6-E8EE-40D0-BB9C-96C79F207789}">
      <dgm:prSet/>
      <dgm:spPr/>
      <dgm:t>
        <a:bodyPr/>
        <a:lstStyle/>
        <a:p>
          <a:endParaRPr lang="ru-RU"/>
        </a:p>
      </dgm:t>
    </dgm:pt>
    <dgm:pt modelId="{4FA646A8-3BA8-47FE-BE00-23B92265BD0A}" type="sibTrans" cxnId="{F7FD17A6-E8EE-40D0-BB9C-96C79F207789}">
      <dgm:prSet/>
      <dgm:spPr/>
      <dgm:t>
        <a:bodyPr/>
        <a:lstStyle/>
        <a:p>
          <a:endParaRPr lang="ru-RU"/>
        </a:p>
      </dgm:t>
    </dgm:pt>
    <dgm:pt modelId="{95F0B262-47AB-4A3D-A8E8-B890762E61F2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Контроль</a:t>
          </a:r>
          <a:endParaRPr lang="ru-RU" sz="28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4E81B9-8233-4C6D-BCCF-1B12D61C5A9C}" type="parTrans" cxnId="{ED737F4C-608F-4A1E-9403-D30DAAFC6749}">
      <dgm:prSet/>
      <dgm:spPr/>
      <dgm:t>
        <a:bodyPr/>
        <a:lstStyle/>
        <a:p>
          <a:endParaRPr lang="ru-RU"/>
        </a:p>
      </dgm:t>
    </dgm:pt>
    <dgm:pt modelId="{F60F54E0-003C-4723-99A5-393BF1E315D7}" type="sibTrans" cxnId="{ED737F4C-608F-4A1E-9403-D30DAAFC6749}">
      <dgm:prSet/>
      <dgm:spPr/>
      <dgm:t>
        <a:bodyPr/>
        <a:lstStyle/>
        <a:p>
          <a:endParaRPr lang="ru-RU"/>
        </a:p>
      </dgm:t>
    </dgm:pt>
    <dgm:pt modelId="{0095B2C8-DD1A-483D-BB02-B87AB4DA7968}">
      <dgm:prSet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7ACA43F1-D89A-419E-861F-AC4B4E0217FB}" type="parTrans" cxnId="{7E194DE9-85BA-4CD1-AEA9-E9ABB6648F53}">
      <dgm:prSet/>
      <dgm:spPr/>
      <dgm:t>
        <a:bodyPr/>
        <a:lstStyle/>
        <a:p>
          <a:endParaRPr lang="ru-RU"/>
        </a:p>
      </dgm:t>
    </dgm:pt>
    <dgm:pt modelId="{27197AB7-0830-4AF8-B663-DD57A1F26BD5}" type="sibTrans" cxnId="{7E194DE9-85BA-4CD1-AEA9-E9ABB6648F53}">
      <dgm:prSet/>
      <dgm:spPr/>
      <dgm:t>
        <a:bodyPr/>
        <a:lstStyle/>
        <a:p>
          <a:endParaRPr lang="ru-RU"/>
        </a:p>
      </dgm:t>
    </dgm:pt>
    <dgm:pt modelId="{64AA2584-026F-4645-83D9-DA2915B4B031}">
      <dgm:prSet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2652C102-5C2F-4F40-A053-3084092B66F7}" type="parTrans" cxnId="{9626D2E1-B251-4AA7-A7B1-BCE7A96914F0}">
      <dgm:prSet/>
      <dgm:spPr/>
      <dgm:t>
        <a:bodyPr/>
        <a:lstStyle/>
        <a:p>
          <a:endParaRPr lang="ru-RU"/>
        </a:p>
      </dgm:t>
    </dgm:pt>
    <dgm:pt modelId="{5003089A-F48D-4116-9E77-881D3F83DF38}" type="sibTrans" cxnId="{9626D2E1-B251-4AA7-A7B1-BCE7A96914F0}">
      <dgm:prSet/>
      <dgm:spPr/>
      <dgm:t>
        <a:bodyPr/>
        <a:lstStyle/>
        <a:p>
          <a:endParaRPr lang="ru-RU"/>
        </a:p>
      </dgm:t>
    </dgm:pt>
    <dgm:pt modelId="{00E91A54-1E7D-4A37-B844-E03D93A2F0CE}">
      <dgm:prSet custT="1"/>
      <dgm:spPr/>
      <dgm:t>
        <a:bodyPr/>
        <a:lstStyle/>
        <a:p>
          <a:r>
            <a:rPr lang="uk-UA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Актуалізація знань</a:t>
          </a:r>
          <a:endParaRPr lang="ru-RU" sz="28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E8B32C6-C6DE-4CB2-A439-7FC5E6EA68F1}" type="parTrans" cxnId="{C51C9C03-4B7B-4BC6-BF55-A313C4C1F39B}">
      <dgm:prSet/>
      <dgm:spPr/>
      <dgm:t>
        <a:bodyPr/>
        <a:lstStyle/>
        <a:p>
          <a:endParaRPr lang="ru-RU"/>
        </a:p>
      </dgm:t>
    </dgm:pt>
    <dgm:pt modelId="{36D8D3D3-9069-4E77-B50E-4857D7A5F4FF}" type="sibTrans" cxnId="{C51C9C03-4B7B-4BC6-BF55-A313C4C1F39B}">
      <dgm:prSet/>
      <dgm:spPr/>
      <dgm:t>
        <a:bodyPr/>
        <a:lstStyle/>
        <a:p>
          <a:endParaRPr lang="ru-RU"/>
        </a:p>
      </dgm:t>
    </dgm:pt>
    <dgm:pt modelId="{CF00E789-40BB-49DB-8366-CBBD7F12F181}">
      <dgm:prSet custT="1"/>
      <dgm:spPr/>
      <dgm:t>
        <a:bodyPr/>
        <a:lstStyle/>
        <a:p>
          <a:r>
            <a:rPr lang="uk-UA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Пояснення</a:t>
          </a:r>
          <a:endParaRPr lang="ru-RU" sz="28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6EB6338-01CE-42E8-92DB-FEAECACD3940}" type="parTrans" cxnId="{50F2BE1C-0D3E-4906-86AC-E4FF38AEA937}">
      <dgm:prSet/>
      <dgm:spPr/>
      <dgm:t>
        <a:bodyPr/>
        <a:lstStyle/>
        <a:p>
          <a:endParaRPr lang="ru-RU"/>
        </a:p>
      </dgm:t>
    </dgm:pt>
    <dgm:pt modelId="{FEBFEE6B-484A-4067-8627-4FA39F3775D0}" type="sibTrans" cxnId="{50F2BE1C-0D3E-4906-86AC-E4FF38AEA937}">
      <dgm:prSet/>
      <dgm:spPr/>
      <dgm:t>
        <a:bodyPr/>
        <a:lstStyle/>
        <a:p>
          <a:endParaRPr lang="ru-RU"/>
        </a:p>
      </dgm:t>
    </dgm:pt>
    <dgm:pt modelId="{55608DE1-6882-4851-811F-736AADD15BB2}" type="pres">
      <dgm:prSet presAssocID="{B47736E0-9920-4940-BCEC-2A36935D2D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184DC-8B36-42AC-951E-908FA2CD10DF}" type="pres">
      <dgm:prSet presAssocID="{2410BDE0-0391-47A3-B97C-2F8DEA8F5367}" presName="composite" presStyleCnt="0"/>
      <dgm:spPr/>
    </dgm:pt>
    <dgm:pt modelId="{3BF35783-8C72-4A29-80B3-86569566AA7E}" type="pres">
      <dgm:prSet presAssocID="{2410BDE0-0391-47A3-B97C-2F8DEA8F536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7C430-C340-4F81-B750-29CCF0991C72}" type="pres">
      <dgm:prSet presAssocID="{2410BDE0-0391-47A3-B97C-2F8DEA8F5367}" presName="descendantText" presStyleLbl="alignAcc1" presStyleIdx="0" presStyleCnt="5" custScaleY="119162" custLinFactNeighborX="-353" custLinFactNeighborY="-4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AE197-76D7-4B0F-87B3-969D97D2406A}" type="pres">
      <dgm:prSet presAssocID="{817864F9-71A9-430F-AD94-3F387236CEE9}" presName="sp" presStyleCnt="0"/>
      <dgm:spPr/>
    </dgm:pt>
    <dgm:pt modelId="{B6713806-4977-41A0-816F-8544AC56A5F4}" type="pres">
      <dgm:prSet presAssocID="{0095B2C8-DD1A-483D-BB02-B87AB4DA7968}" presName="composite" presStyleCnt="0"/>
      <dgm:spPr/>
    </dgm:pt>
    <dgm:pt modelId="{180A5FFC-FFA5-4F11-8C18-F2B14E51C80F}" type="pres">
      <dgm:prSet presAssocID="{0095B2C8-DD1A-483D-BB02-B87AB4DA796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AD579-76A9-4CD6-BEA1-306A860599BA}" type="pres">
      <dgm:prSet presAssocID="{0095B2C8-DD1A-483D-BB02-B87AB4DA7968}" presName="descendantText" presStyleLbl="alignAcc1" presStyleIdx="1" presStyleCnt="5" custScaleY="13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F8674-9A55-47AE-A98A-50D3AB3C30A3}" type="pres">
      <dgm:prSet presAssocID="{27197AB7-0830-4AF8-B663-DD57A1F26BD5}" presName="sp" presStyleCnt="0"/>
      <dgm:spPr/>
    </dgm:pt>
    <dgm:pt modelId="{0ECF5F2F-2656-4AD1-8601-7C35390E1BFD}" type="pres">
      <dgm:prSet presAssocID="{64AA2584-026F-4645-83D9-DA2915B4B031}" presName="composite" presStyleCnt="0"/>
      <dgm:spPr/>
    </dgm:pt>
    <dgm:pt modelId="{284D65EA-02D9-4C1D-B49F-4D2EC1355BA8}" type="pres">
      <dgm:prSet presAssocID="{64AA2584-026F-4645-83D9-DA2915B4B03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5DA63-A36A-48F8-A445-9777204E6DE9}" type="pres">
      <dgm:prSet presAssocID="{64AA2584-026F-4645-83D9-DA2915B4B031}" presName="descendantText" presStyleLbl="alignAcc1" presStyleIdx="2" presStyleCnt="5" custScaleY="134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13FCD-15E1-4810-964E-0D48456C6921}" type="pres">
      <dgm:prSet presAssocID="{5003089A-F48D-4116-9E77-881D3F83DF38}" presName="sp" presStyleCnt="0"/>
      <dgm:spPr/>
    </dgm:pt>
    <dgm:pt modelId="{95D53FEB-A643-411F-82C4-A6C488277F3C}" type="pres">
      <dgm:prSet presAssocID="{1BB7D808-F25F-40CD-BEE8-9CCD0162CAE1}" presName="composite" presStyleCnt="0"/>
      <dgm:spPr/>
    </dgm:pt>
    <dgm:pt modelId="{0A4A51AF-25F8-48C3-8A12-9D5A64710468}" type="pres">
      <dgm:prSet presAssocID="{1BB7D808-F25F-40CD-BEE8-9CCD0162CAE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BECD0-3F3D-417E-A809-9B36144A8FEC}" type="pres">
      <dgm:prSet presAssocID="{1BB7D808-F25F-40CD-BEE8-9CCD0162CAE1}" presName="descendantText" presStyleLbl="alignAcc1" presStyleIdx="3" presStyleCnt="5" custScaleY="14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5FE19-8B22-486C-A0C9-9051A543E80E}" type="pres">
      <dgm:prSet presAssocID="{4A708C93-BCC0-4CB1-BC6F-036C0137EB83}" presName="sp" presStyleCnt="0"/>
      <dgm:spPr/>
    </dgm:pt>
    <dgm:pt modelId="{E3324304-008D-46C1-926E-DA6AE9091202}" type="pres">
      <dgm:prSet presAssocID="{ADF0E14F-E39F-4FFF-8C93-312965F90486}" presName="composite" presStyleCnt="0"/>
      <dgm:spPr/>
    </dgm:pt>
    <dgm:pt modelId="{09C73D9F-F546-4248-A7EB-57FA8D6192A0}" type="pres">
      <dgm:prSet presAssocID="{ADF0E14F-E39F-4FFF-8C93-312965F9048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C047D-4B92-4FCF-BCDF-8F3FC1EAD0BE}" type="pres">
      <dgm:prSet presAssocID="{ADF0E14F-E39F-4FFF-8C93-312965F90486}" presName="descendantText" presStyleLbl="alignAcc1" presStyleIdx="4" presStyleCnt="5" custScaleY="141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CFE75-3C15-41B9-9D30-26D38932C033}" type="presOf" srcId="{B47736E0-9920-4940-BCEC-2A36935D2D89}" destId="{55608DE1-6882-4851-811F-736AADD15BB2}" srcOrd="0" destOrd="0" presId="urn:microsoft.com/office/officeart/2005/8/layout/chevron2"/>
    <dgm:cxn modelId="{F7FD17A6-E8EE-40D0-BB9C-96C79F207789}" srcId="{B47736E0-9920-4940-BCEC-2A36935D2D89}" destId="{ADF0E14F-E39F-4FFF-8C93-312965F90486}" srcOrd="4" destOrd="0" parTransId="{7DE1D3CC-72B5-457F-82BD-ACBF22C15D31}" sibTransId="{4FA646A8-3BA8-47FE-BE00-23B92265BD0A}"/>
    <dgm:cxn modelId="{1E5B5120-0BBF-430F-8831-967AD4503C14}" srcId="{2410BDE0-0391-47A3-B97C-2F8DEA8F5367}" destId="{3FB13FBF-FB2C-4AEA-93BD-BD92B0D491A1}" srcOrd="0" destOrd="0" parTransId="{2CD16EA6-CB18-4F72-B42F-B22734247745}" sibTransId="{63BDC853-A5F2-4D7F-96EB-8025B2A14A8A}"/>
    <dgm:cxn modelId="{4EA91899-AEA7-41A2-B6EB-A1DA6CBD0DE4}" type="presOf" srcId="{00E91A54-1E7D-4A37-B844-E03D93A2F0CE}" destId="{C01AD579-76A9-4CD6-BEA1-306A860599BA}" srcOrd="0" destOrd="0" presId="urn:microsoft.com/office/officeart/2005/8/layout/chevron2"/>
    <dgm:cxn modelId="{C51C9C03-4B7B-4BC6-BF55-A313C4C1F39B}" srcId="{0095B2C8-DD1A-483D-BB02-B87AB4DA7968}" destId="{00E91A54-1E7D-4A37-B844-E03D93A2F0CE}" srcOrd="0" destOrd="0" parTransId="{AE8B32C6-C6DE-4CB2-A439-7FC5E6EA68F1}" sibTransId="{36D8D3D3-9069-4E77-B50E-4857D7A5F4FF}"/>
    <dgm:cxn modelId="{9087F4B2-9A4B-4CCA-8DD6-43B3D2DD00FF}" type="presOf" srcId="{64AA2584-026F-4645-83D9-DA2915B4B031}" destId="{284D65EA-02D9-4C1D-B49F-4D2EC1355BA8}" srcOrd="0" destOrd="0" presId="urn:microsoft.com/office/officeart/2005/8/layout/chevron2"/>
    <dgm:cxn modelId="{33A92107-94C3-40FF-A7DE-B7F7F64136F9}" type="presOf" srcId="{ADF0E14F-E39F-4FFF-8C93-312965F90486}" destId="{09C73D9F-F546-4248-A7EB-57FA8D6192A0}" srcOrd="0" destOrd="0" presId="urn:microsoft.com/office/officeart/2005/8/layout/chevron2"/>
    <dgm:cxn modelId="{2E60704F-8AC2-4E2B-9020-C1041782410F}" type="presOf" srcId="{2410BDE0-0391-47A3-B97C-2F8DEA8F5367}" destId="{3BF35783-8C72-4A29-80B3-86569566AA7E}" srcOrd="0" destOrd="0" presId="urn:microsoft.com/office/officeart/2005/8/layout/chevron2"/>
    <dgm:cxn modelId="{9AB243EE-3248-4F3C-A2DA-7C0C9B2A8459}" srcId="{1BB7D808-F25F-40CD-BEE8-9CCD0162CAE1}" destId="{B3BAE297-A7BD-4696-85AA-5D596830AD3D}" srcOrd="0" destOrd="0" parTransId="{6F147D40-9B94-43D7-8703-E34A0717B255}" sibTransId="{8F354A66-7732-4ABF-B677-E94352B292A5}"/>
    <dgm:cxn modelId="{E6288611-6EAE-42E3-A99C-70880EF7483D}" type="presOf" srcId="{0095B2C8-DD1A-483D-BB02-B87AB4DA7968}" destId="{180A5FFC-FFA5-4F11-8C18-F2B14E51C80F}" srcOrd="0" destOrd="0" presId="urn:microsoft.com/office/officeart/2005/8/layout/chevron2"/>
    <dgm:cxn modelId="{50F2BE1C-0D3E-4906-86AC-E4FF38AEA937}" srcId="{64AA2584-026F-4645-83D9-DA2915B4B031}" destId="{CF00E789-40BB-49DB-8366-CBBD7F12F181}" srcOrd="0" destOrd="0" parTransId="{16EB6338-01CE-42E8-92DB-FEAECACD3940}" sibTransId="{FEBFEE6B-484A-4067-8627-4FA39F3775D0}"/>
    <dgm:cxn modelId="{382EDBF9-27F5-495F-A4E8-17C5813FCD96}" srcId="{B47736E0-9920-4940-BCEC-2A36935D2D89}" destId="{2410BDE0-0391-47A3-B97C-2F8DEA8F5367}" srcOrd="0" destOrd="0" parTransId="{C57BEA8B-8490-4A25-A240-C35B32623F9F}" sibTransId="{817864F9-71A9-430F-AD94-3F387236CEE9}"/>
    <dgm:cxn modelId="{7E194DE9-85BA-4CD1-AEA9-E9ABB6648F53}" srcId="{B47736E0-9920-4940-BCEC-2A36935D2D89}" destId="{0095B2C8-DD1A-483D-BB02-B87AB4DA7968}" srcOrd="1" destOrd="0" parTransId="{7ACA43F1-D89A-419E-861F-AC4B4E0217FB}" sibTransId="{27197AB7-0830-4AF8-B663-DD57A1F26BD5}"/>
    <dgm:cxn modelId="{0C88A9F8-0415-415A-B8DD-8F5AA5FC7B8E}" type="presOf" srcId="{3FB13FBF-FB2C-4AEA-93BD-BD92B0D491A1}" destId="{FDC7C430-C340-4F81-B750-29CCF0991C72}" srcOrd="0" destOrd="0" presId="urn:microsoft.com/office/officeart/2005/8/layout/chevron2"/>
    <dgm:cxn modelId="{C20F4D46-658A-4DD3-971D-C0E988461D65}" type="presOf" srcId="{CF00E789-40BB-49DB-8366-CBBD7F12F181}" destId="{6E55DA63-A36A-48F8-A445-9777204E6DE9}" srcOrd="0" destOrd="0" presId="urn:microsoft.com/office/officeart/2005/8/layout/chevron2"/>
    <dgm:cxn modelId="{ED737F4C-608F-4A1E-9403-D30DAAFC6749}" srcId="{ADF0E14F-E39F-4FFF-8C93-312965F90486}" destId="{95F0B262-47AB-4A3D-A8E8-B890762E61F2}" srcOrd="0" destOrd="0" parTransId="{244E81B9-8233-4C6D-BCCF-1B12D61C5A9C}" sibTransId="{F60F54E0-003C-4723-99A5-393BF1E315D7}"/>
    <dgm:cxn modelId="{E1F7BA09-1A6D-4B4D-AAC3-001F9BBF717F}" type="presOf" srcId="{95F0B262-47AB-4A3D-A8E8-B890762E61F2}" destId="{FFAC047D-4B92-4FCF-BCDF-8F3FC1EAD0BE}" srcOrd="0" destOrd="0" presId="urn:microsoft.com/office/officeart/2005/8/layout/chevron2"/>
    <dgm:cxn modelId="{210B5E32-24F8-4BAF-9161-8DF157190EE5}" type="presOf" srcId="{1BB7D808-F25F-40CD-BEE8-9CCD0162CAE1}" destId="{0A4A51AF-25F8-48C3-8A12-9D5A64710468}" srcOrd="0" destOrd="0" presId="urn:microsoft.com/office/officeart/2005/8/layout/chevron2"/>
    <dgm:cxn modelId="{514C31CC-D37F-4184-80A8-C04C6121DE31}" type="presOf" srcId="{B3BAE297-A7BD-4696-85AA-5D596830AD3D}" destId="{410BECD0-3F3D-417E-A809-9B36144A8FEC}" srcOrd="0" destOrd="0" presId="urn:microsoft.com/office/officeart/2005/8/layout/chevron2"/>
    <dgm:cxn modelId="{9626D2E1-B251-4AA7-A7B1-BCE7A96914F0}" srcId="{B47736E0-9920-4940-BCEC-2A36935D2D89}" destId="{64AA2584-026F-4645-83D9-DA2915B4B031}" srcOrd="2" destOrd="0" parTransId="{2652C102-5C2F-4F40-A053-3084092B66F7}" sibTransId="{5003089A-F48D-4116-9E77-881D3F83DF38}"/>
    <dgm:cxn modelId="{98C8E648-C57D-4343-8A7F-D1213475B83D}" srcId="{B47736E0-9920-4940-BCEC-2A36935D2D89}" destId="{1BB7D808-F25F-40CD-BEE8-9CCD0162CAE1}" srcOrd="3" destOrd="0" parTransId="{6EBBB9C9-B650-4274-911F-A1F6FE714DAB}" sibTransId="{4A708C93-BCC0-4CB1-BC6F-036C0137EB83}"/>
    <dgm:cxn modelId="{57AD40C6-2E17-4D94-AFA2-A582844C70B6}" type="presParOf" srcId="{55608DE1-6882-4851-811F-736AADD15BB2}" destId="{FBF184DC-8B36-42AC-951E-908FA2CD10DF}" srcOrd="0" destOrd="0" presId="urn:microsoft.com/office/officeart/2005/8/layout/chevron2"/>
    <dgm:cxn modelId="{FB9A407B-83E9-436F-B5DE-2A7ED9D339F6}" type="presParOf" srcId="{FBF184DC-8B36-42AC-951E-908FA2CD10DF}" destId="{3BF35783-8C72-4A29-80B3-86569566AA7E}" srcOrd="0" destOrd="0" presId="urn:microsoft.com/office/officeart/2005/8/layout/chevron2"/>
    <dgm:cxn modelId="{672F8D88-5222-4D53-9300-C0FD84CBFC2B}" type="presParOf" srcId="{FBF184DC-8B36-42AC-951E-908FA2CD10DF}" destId="{FDC7C430-C340-4F81-B750-29CCF0991C72}" srcOrd="1" destOrd="0" presId="urn:microsoft.com/office/officeart/2005/8/layout/chevron2"/>
    <dgm:cxn modelId="{01E7452E-5070-416E-B9E2-29E2D1E13876}" type="presParOf" srcId="{55608DE1-6882-4851-811F-736AADD15BB2}" destId="{60AAE197-76D7-4B0F-87B3-969D97D2406A}" srcOrd="1" destOrd="0" presId="urn:microsoft.com/office/officeart/2005/8/layout/chevron2"/>
    <dgm:cxn modelId="{A4920F65-A1E6-4E0A-8FD1-FF45C7371932}" type="presParOf" srcId="{55608DE1-6882-4851-811F-736AADD15BB2}" destId="{B6713806-4977-41A0-816F-8544AC56A5F4}" srcOrd="2" destOrd="0" presId="urn:microsoft.com/office/officeart/2005/8/layout/chevron2"/>
    <dgm:cxn modelId="{757096E3-CBA3-4C6F-BF72-E44EC50C666B}" type="presParOf" srcId="{B6713806-4977-41A0-816F-8544AC56A5F4}" destId="{180A5FFC-FFA5-4F11-8C18-F2B14E51C80F}" srcOrd="0" destOrd="0" presId="urn:microsoft.com/office/officeart/2005/8/layout/chevron2"/>
    <dgm:cxn modelId="{BDF688D9-23C9-43CE-A6C5-F029569A7E6C}" type="presParOf" srcId="{B6713806-4977-41A0-816F-8544AC56A5F4}" destId="{C01AD579-76A9-4CD6-BEA1-306A860599BA}" srcOrd="1" destOrd="0" presId="urn:microsoft.com/office/officeart/2005/8/layout/chevron2"/>
    <dgm:cxn modelId="{7357418C-46BE-440F-B036-EF9A0E4B7141}" type="presParOf" srcId="{55608DE1-6882-4851-811F-736AADD15BB2}" destId="{D27F8674-9A55-47AE-A98A-50D3AB3C30A3}" srcOrd="3" destOrd="0" presId="urn:microsoft.com/office/officeart/2005/8/layout/chevron2"/>
    <dgm:cxn modelId="{FF674086-ED04-48AF-9B33-4BFB7EEBCD2F}" type="presParOf" srcId="{55608DE1-6882-4851-811F-736AADD15BB2}" destId="{0ECF5F2F-2656-4AD1-8601-7C35390E1BFD}" srcOrd="4" destOrd="0" presId="urn:microsoft.com/office/officeart/2005/8/layout/chevron2"/>
    <dgm:cxn modelId="{895084A8-1DE2-42B7-B707-A83D1B838D4B}" type="presParOf" srcId="{0ECF5F2F-2656-4AD1-8601-7C35390E1BFD}" destId="{284D65EA-02D9-4C1D-B49F-4D2EC1355BA8}" srcOrd="0" destOrd="0" presId="urn:microsoft.com/office/officeart/2005/8/layout/chevron2"/>
    <dgm:cxn modelId="{C3741A26-DFD0-4823-9EEA-679B6F94BE49}" type="presParOf" srcId="{0ECF5F2F-2656-4AD1-8601-7C35390E1BFD}" destId="{6E55DA63-A36A-48F8-A445-9777204E6DE9}" srcOrd="1" destOrd="0" presId="urn:microsoft.com/office/officeart/2005/8/layout/chevron2"/>
    <dgm:cxn modelId="{1C057DC1-532E-49C2-9A07-E5C09972D239}" type="presParOf" srcId="{55608DE1-6882-4851-811F-736AADD15BB2}" destId="{0E813FCD-15E1-4810-964E-0D48456C6921}" srcOrd="5" destOrd="0" presId="urn:microsoft.com/office/officeart/2005/8/layout/chevron2"/>
    <dgm:cxn modelId="{A60C250E-B914-43CA-B876-AED04A09CFBA}" type="presParOf" srcId="{55608DE1-6882-4851-811F-736AADD15BB2}" destId="{95D53FEB-A643-411F-82C4-A6C488277F3C}" srcOrd="6" destOrd="0" presId="urn:microsoft.com/office/officeart/2005/8/layout/chevron2"/>
    <dgm:cxn modelId="{829DD1D8-B8EE-428D-951A-07AE979D0425}" type="presParOf" srcId="{95D53FEB-A643-411F-82C4-A6C488277F3C}" destId="{0A4A51AF-25F8-48C3-8A12-9D5A64710468}" srcOrd="0" destOrd="0" presId="urn:microsoft.com/office/officeart/2005/8/layout/chevron2"/>
    <dgm:cxn modelId="{FE38F0B6-68FD-40E7-B0A2-7DFE8C8AF2EA}" type="presParOf" srcId="{95D53FEB-A643-411F-82C4-A6C488277F3C}" destId="{410BECD0-3F3D-417E-A809-9B36144A8FEC}" srcOrd="1" destOrd="0" presId="urn:microsoft.com/office/officeart/2005/8/layout/chevron2"/>
    <dgm:cxn modelId="{6762038E-5268-425E-9522-3047004CB111}" type="presParOf" srcId="{55608DE1-6882-4851-811F-736AADD15BB2}" destId="{1815FE19-8B22-486C-A0C9-9051A543E80E}" srcOrd="7" destOrd="0" presId="urn:microsoft.com/office/officeart/2005/8/layout/chevron2"/>
    <dgm:cxn modelId="{82E89FB1-F266-4342-984B-A2226D320CEA}" type="presParOf" srcId="{55608DE1-6882-4851-811F-736AADD15BB2}" destId="{E3324304-008D-46C1-926E-DA6AE9091202}" srcOrd="8" destOrd="0" presId="urn:microsoft.com/office/officeart/2005/8/layout/chevron2"/>
    <dgm:cxn modelId="{96FA0B05-BAFD-464A-8E42-C1D320FF11D9}" type="presParOf" srcId="{E3324304-008D-46C1-926E-DA6AE9091202}" destId="{09C73D9F-F546-4248-A7EB-57FA8D6192A0}" srcOrd="0" destOrd="0" presId="urn:microsoft.com/office/officeart/2005/8/layout/chevron2"/>
    <dgm:cxn modelId="{FF6A3710-6825-45AA-AA1B-6AEC0236D14E}" type="presParOf" srcId="{E3324304-008D-46C1-926E-DA6AE9091202}" destId="{FFAC047D-4B92-4FCF-BCDF-8F3FC1EAD0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F35783-8C72-4A29-80B3-86569566AA7E}">
      <dsp:nvSpPr>
        <dsp:cNvPr id="0" name=""/>
        <dsp:cNvSpPr/>
      </dsp:nvSpPr>
      <dsp:spPr>
        <a:xfrm rot="5400000">
          <a:off x="-152111" y="237498"/>
          <a:ext cx="1014078" cy="70985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</a:t>
          </a:r>
          <a:endParaRPr lang="ru-RU" sz="2000" kern="1200" dirty="0"/>
        </a:p>
      </dsp:txBody>
      <dsp:txXfrm rot="5400000">
        <a:off x="-152111" y="237498"/>
        <a:ext cx="1014078" cy="709854"/>
      </dsp:txXfrm>
    </dsp:sp>
    <dsp:sp modelId="{FDC7C430-C340-4F81-B750-29CCF0991C72}">
      <dsp:nvSpPr>
        <dsp:cNvPr id="0" name=""/>
        <dsp:cNvSpPr/>
      </dsp:nvSpPr>
      <dsp:spPr>
        <a:xfrm rot="5400000">
          <a:off x="3901521" y="-3217152"/>
          <a:ext cx="785457" cy="7219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Повідомлення теми і мети</a:t>
          </a:r>
          <a:endParaRPr lang="ru-RU" sz="28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3901521" y="-3217152"/>
        <a:ext cx="785457" cy="7219763"/>
      </dsp:txXfrm>
    </dsp:sp>
    <dsp:sp modelId="{180A5FFC-FFA5-4F11-8C18-F2B14E51C80F}">
      <dsp:nvSpPr>
        <dsp:cNvPr id="0" name=""/>
        <dsp:cNvSpPr/>
      </dsp:nvSpPr>
      <dsp:spPr>
        <a:xfrm rot="5400000">
          <a:off x="-152111" y="1255697"/>
          <a:ext cx="1014078" cy="70985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</a:t>
          </a:r>
          <a:endParaRPr lang="ru-RU" sz="2000" kern="1200" dirty="0"/>
        </a:p>
      </dsp:txBody>
      <dsp:txXfrm rot="5400000">
        <a:off x="-152111" y="1255697"/>
        <a:ext cx="1014078" cy="709854"/>
      </dsp:txXfrm>
    </dsp:sp>
    <dsp:sp modelId="{C01AD579-76A9-4CD6-BEA1-306A860599BA}">
      <dsp:nvSpPr>
        <dsp:cNvPr id="0" name=""/>
        <dsp:cNvSpPr/>
      </dsp:nvSpPr>
      <dsp:spPr>
        <a:xfrm rot="5400000">
          <a:off x="3882722" y="-2176720"/>
          <a:ext cx="874027" cy="7219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Актуалізація знань</a:t>
          </a:r>
          <a:endParaRPr lang="ru-RU" sz="28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3882722" y="-2176720"/>
        <a:ext cx="874027" cy="7219763"/>
      </dsp:txXfrm>
    </dsp:sp>
    <dsp:sp modelId="{284D65EA-02D9-4C1D-B49F-4D2EC1355BA8}">
      <dsp:nvSpPr>
        <dsp:cNvPr id="0" name=""/>
        <dsp:cNvSpPr/>
      </dsp:nvSpPr>
      <dsp:spPr>
        <a:xfrm rot="5400000">
          <a:off x="-152111" y="2280221"/>
          <a:ext cx="1014078" cy="70985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</a:t>
          </a:r>
          <a:endParaRPr lang="ru-RU" sz="2000" kern="1200" dirty="0"/>
        </a:p>
      </dsp:txBody>
      <dsp:txXfrm rot="5400000">
        <a:off x="-152111" y="2280221"/>
        <a:ext cx="1014078" cy="709854"/>
      </dsp:txXfrm>
    </dsp:sp>
    <dsp:sp modelId="{6E55DA63-A36A-48F8-A445-9777204E6DE9}">
      <dsp:nvSpPr>
        <dsp:cNvPr id="0" name=""/>
        <dsp:cNvSpPr/>
      </dsp:nvSpPr>
      <dsp:spPr>
        <a:xfrm rot="5400000">
          <a:off x="3876398" y="-1152196"/>
          <a:ext cx="886676" cy="7219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Пояснення</a:t>
          </a:r>
          <a:endParaRPr lang="ru-RU" sz="28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3876398" y="-1152196"/>
        <a:ext cx="886676" cy="7219763"/>
      </dsp:txXfrm>
    </dsp:sp>
    <dsp:sp modelId="{0A4A51AF-25F8-48C3-8A12-9D5A64710468}">
      <dsp:nvSpPr>
        <dsp:cNvPr id="0" name=""/>
        <dsp:cNvSpPr/>
      </dsp:nvSpPr>
      <dsp:spPr>
        <a:xfrm rot="5400000">
          <a:off x="-152111" y="3327383"/>
          <a:ext cx="1014078" cy="70985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4</a:t>
          </a:r>
          <a:endParaRPr lang="ru-RU" sz="2000" kern="1200" dirty="0"/>
        </a:p>
      </dsp:txBody>
      <dsp:txXfrm rot="5400000">
        <a:off x="-152111" y="3327383"/>
        <a:ext cx="1014078" cy="709854"/>
      </dsp:txXfrm>
    </dsp:sp>
    <dsp:sp modelId="{410BECD0-3F3D-417E-A809-9B36144A8FEC}">
      <dsp:nvSpPr>
        <dsp:cNvPr id="0" name=""/>
        <dsp:cNvSpPr/>
      </dsp:nvSpPr>
      <dsp:spPr>
        <a:xfrm rot="5400000">
          <a:off x="3853759" y="-105034"/>
          <a:ext cx="931953" cy="7219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Закріплення</a:t>
          </a:r>
          <a:endParaRPr lang="ru-RU" sz="28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3853759" y="-105034"/>
        <a:ext cx="931953" cy="7219763"/>
      </dsp:txXfrm>
    </dsp:sp>
    <dsp:sp modelId="{09C73D9F-F546-4248-A7EB-57FA8D6192A0}">
      <dsp:nvSpPr>
        <dsp:cNvPr id="0" name=""/>
        <dsp:cNvSpPr/>
      </dsp:nvSpPr>
      <dsp:spPr>
        <a:xfrm rot="5400000">
          <a:off x="-152111" y="4373603"/>
          <a:ext cx="1014078" cy="70985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5</a:t>
          </a:r>
          <a:endParaRPr lang="ru-RU" sz="2000" kern="1200" dirty="0"/>
        </a:p>
      </dsp:txBody>
      <dsp:txXfrm rot="5400000">
        <a:off x="-152111" y="4373603"/>
        <a:ext cx="1014078" cy="709854"/>
      </dsp:txXfrm>
    </dsp:sp>
    <dsp:sp modelId="{FFAC047D-4B92-4FCF-BCDF-8F3FC1EAD0BE}">
      <dsp:nvSpPr>
        <dsp:cNvPr id="0" name=""/>
        <dsp:cNvSpPr/>
      </dsp:nvSpPr>
      <dsp:spPr>
        <a:xfrm rot="5400000">
          <a:off x="3854702" y="941185"/>
          <a:ext cx="930068" cy="7219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Контроль</a:t>
          </a:r>
          <a:endParaRPr lang="ru-RU" sz="28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3854702" y="941185"/>
        <a:ext cx="930068" cy="7219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01B2-A5E5-4F94-8530-3FA3BE691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2397-BEAE-4BF6-A7BC-F9C2CC647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86D2-B23C-4191-9606-FA5F0CDDF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FD53-2D88-4B70-B833-469CB0895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A9A80-C4B0-4F68-BF49-4B1727531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62AB9-2A2E-4535-AFBC-E1EF7494E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635FD-F19C-409A-8ED1-CDEA7DD31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B1C5-2BB0-4BEE-9C83-1AF3D3DB7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9FB56-1266-4E62-B381-17FA3DE44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72A2-B9E7-4136-B1B8-DC123F31A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B12D7-5DF8-4AFC-9561-5FCD8D408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F895921B-0391-41A5-8384-DCC78C4C0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file:///G:\&#1052;&#1072;&#1081;&#1089;&#1090;&#1077;&#1088;-&#1082;&#1083;&#1072;&#1089;\&#1086;&#1095;&#1077;&#1085;&#1100;%20&#1085;&#1077;&#1078;&#1085;&#1103;,%20&#1079;&#1072;&#1074;&#1086;&#1088;&#1072;&#1078;&#1080;&#1074;&#1072;&#1102;&#1097;&#1072;&#1103;,%20&#1076;&#1091;&#1096;&#1077;&#1074;&#1085;&#1072;&#1103;,%20&#1082;&#1088;&#1072;&#1089;&#1080;&#1074;&#1072;&#1103;,%20&#1074;&#1076;&#1086;&#1093;&#1085;&#1086;&#1074;&#1083;&#1103;&#1102;&#1097;&#1072;&#1103;%20&#1084;&#1077;&#1083;&#1086;&#1076;&#1080;&#1103;%20-%20&#1089;&#1091;&#1087;&#1077;&#1088;%20&#1084;&#1091;&#1079;&#1099;&#1082;&#1072;%20(mp3ostrov.com).mp3" TargetMode="External"/><Relationship Id="rId1" Type="http://schemas.openxmlformats.org/officeDocument/2006/relationships/audio" Target="file:///C:\Users\user\Desktop\&#1079;&#1076;&#1088;&#1072;&#1074;&#1089;&#1090;&#1074;&#1091;&#1081;%20&#1096;&#1082;&#1086;&#1083;&#1072;!\&#1063;&#1077;&#1084;&#1091;%20&#1059;&#1095;&#1072;&#1090;%20&#1042;%20&#1064;&#1082;&#1086;&#1083;&#1077;%20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85813" y="765175"/>
            <a:ext cx="7772400" cy="2347913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7030A0"/>
                </a:solidFill>
                <a:latin typeface="Bookman Old Style" pitchFamily="18" charset="0"/>
              </a:rPr>
              <a:t>Майстер - клас</a:t>
            </a:r>
            <a:endParaRPr lang="ru-RU" sz="3600" smtClean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099" name="Рисунок 4" descr="children_0120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5" descr="children_0170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 descr="children_0133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7" descr="children_0127.g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8" descr="children_0166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Чему Учат В Школе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2205038"/>
            <a:ext cx="6945313" cy="3433762"/>
          </a:xfrm>
        </p:spPr>
        <p:txBody>
          <a:bodyPr/>
          <a:lstStyle/>
          <a:p>
            <a:r>
              <a:rPr lang="uk-UA" sz="4000" b="1" smtClean="0">
                <a:solidFill>
                  <a:srgbClr val="7030A0"/>
                </a:solidFill>
                <a:latin typeface="Bookman Old Style" pitchFamily="18" charset="0"/>
              </a:rPr>
              <a:t>Конструктор </a:t>
            </a:r>
          </a:p>
          <a:p>
            <a:r>
              <a:rPr lang="uk-UA" sz="4000" b="1" smtClean="0">
                <a:solidFill>
                  <a:srgbClr val="7030A0"/>
                </a:solidFill>
                <a:latin typeface="Bookman Old Style" pitchFamily="18" charset="0"/>
              </a:rPr>
              <a:t>уроку</a:t>
            </a:r>
          </a:p>
          <a:p>
            <a:endParaRPr lang="uk-UA" sz="4000" b="1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uk-UA" sz="1800" b="1" smtClean="0">
                <a:solidFill>
                  <a:srgbClr val="7030A0"/>
                </a:solidFill>
                <a:latin typeface="Bookman Old Style" pitchFamily="18" charset="0"/>
              </a:rPr>
              <a:t>Проект підготували</a:t>
            </a:r>
          </a:p>
          <a:p>
            <a:r>
              <a:rPr lang="uk-UA" sz="1800" b="1" smtClean="0">
                <a:solidFill>
                  <a:srgbClr val="7030A0"/>
                </a:solidFill>
                <a:latin typeface="Bookman Old Style" pitchFamily="18" charset="0"/>
              </a:rPr>
              <a:t>Богдалова О.О.,</a:t>
            </a:r>
          </a:p>
          <a:p>
            <a:r>
              <a:rPr lang="uk-UA" sz="1800" b="1" smtClean="0">
                <a:solidFill>
                  <a:srgbClr val="7030A0"/>
                </a:solidFill>
                <a:latin typeface="Bookman Old Style" pitchFamily="18" charset="0"/>
              </a:rPr>
              <a:t>   Олейніченко В.В.</a:t>
            </a:r>
            <a:endParaRPr lang="ru-RU" sz="1800" b="1" smtClean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1" name="Picture 5" descr="F:\IMG_045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75657" y="3284984"/>
            <a:ext cx="1728192" cy="181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чень нежня, завораживающая, душевная, красивая, вдохновляющая мелодия - супер музыка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21" name="AutoShape 17"/>
          <p:cNvSpPr>
            <a:spLocks noChangeArrowheads="1"/>
          </p:cNvSpPr>
          <p:nvPr/>
        </p:nvSpPr>
        <p:spPr bwMode="gray">
          <a:xfrm>
            <a:off x="214313" y="842963"/>
            <a:ext cx="3357562" cy="4500562"/>
          </a:xfrm>
          <a:prstGeom prst="irregularSeal1">
            <a:avLst/>
          </a:prstGeom>
          <a:gradFill rotWithShape="1">
            <a:gsLst>
              <a:gs pos="0">
                <a:srgbClr val="B433D7"/>
              </a:gs>
              <a:gs pos="100000">
                <a:srgbClr val="5B84E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gray">
          <a:xfrm>
            <a:off x="539750" y="2357438"/>
            <a:ext cx="2519363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Отримання необхідної інформації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419475" y="3789363"/>
            <a:ext cx="5113338" cy="2016125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Розповідь учителя у супроводі мм-презентації,робота з підручником,використання наочності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284538" y="1196975"/>
            <a:ext cx="5248275" cy="2087563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tx1"/>
                </a:solidFill>
              </a:rPr>
              <a:t>Надати достатньо інформації,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dirty="0">
                <a:solidFill>
                  <a:schemeClr val="tx1"/>
                </a:solidFill>
              </a:rPr>
              <a:t>щоб учні змогли виконати завдання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8" name="TextBox 12"/>
          <p:cNvSpPr txBox="1">
            <a:spLocks noChangeArrowheads="1"/>
          </p:cNvSpPr>
          <p:nvPr/>
        </p:nvSpPr>
        <p:spPr bwMode="auto">
          <a:xfrm>
            <a:off x="5364163" y="1125538"/>
            <a:ext cx="744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Мета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3319" name="TextBox 13"/>
          <p:cNvSpPr txBox="1">
            <a:spLocks noChangeArrowheads="1"/>
          </p:cNvSpPr>
          <p:nvPr/>
        </p:nvSpPr>
        <p:spPr bwMode="auto">
          <a:xfrm>
            <a:off x="4427538" y="3716338"/>
            <a:ext cx="302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Прийоми інтерактиву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 rot="10800000" flipV="1">
            <a:off x="250825" y="2319338"/>
            <a:ext cx="6492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3.</a:t>
            </a:r>
            <a:endParaRPr lang="ru-RU" sz="3200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7"/>
          <p:cNvSpPr>
            <a:spLocks noChangeArrowheads="1"/>
          </p:cNvSpPr>
          <p:nvPr/>
        </p:nvSpPr>
        <p:spPr bwMode="auto">
          <a:xfrm>
            <a:off x="214313" y="2286000"/>
            <a:ext cx="3929062" cy="214312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3600" u="sng" dirty="0">
                <a:latin typeface="Franklin Gothic Book" pitchFamily="34" charset="0"/>
              </a:rPr>
              <a:t>ОДНИНА:</a:t>
            </a:r>
          </a:p>
          <a:p>
            <a:pPr algn="ctr">
              <a:defRPr/>
            </a:pPr>
            <a:r>
              <a:rPr lang="uk-UA" sz="2400" dirty="0">
                <a:latin typeface="Franklin Gothic Book" pitchFamily="34" charset="0"/>
              </a:rPr>
              <a:t>називає один предмет, </a:t>
            </a:r>
          </a:p>
          <a:p>
            <a:pPr algn="ctr">
              <a:defRPr/>
            </a:pPr>
            <a:r>
              <a:rPr lang="uk-UA" sz="2400" dirty="0">
                <a:latin typeface="Franklin Gothic Book" pitchFamily="34" charset="0"/>
              </a:rPr>
              <a:t>особу, явище</a:t>
            </a:r>
          </a:p>
        </p:txBody>
      </p:sp>
      <p:sp>
        <p:nvSpPr>
          <p:cNvPr id="14339" name="WordArt 9"/>
          <p:cNvSpPr>
            <a:spLocks noChangeArrowheads="1" noChangeShapeType="1" noTextEdit="1"/>
          </p:cNvSpPr>
          <p:nvPr/>
        </p:nvSpPr>
        <p:spPr bwMode="auto">
          <a:xfrm>
            <a:off x="2786063" y="214313"/>
            <a:ext cx="3857625" cy="1071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Число</a:t>
            </a:r>
          </a:p>
        </p:txBody>
      </p:sp>
      <p:sp>
        <p:nvSpPr>
          <p:cNvPr id="28676" name="AutoShape 7"/>
          <p:cNvSpPr>
            <a:spLocks noChangeArrowheads="1"/>
          </p:cNvSpPr>
          <p:nvPr/>
        </p:nvSpPr>
        <p:spPr bwMode="auto">
          <a:xfrm>
            <a:off x="5000625" y="2286000"/>
            <a:ext cx="3929063" cy="214312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3600" u="sng" dirty="0">
                <a:latin typeface="Franklin Gothic Book" pitchFamily="34" charset="0"/>
              </a:rPr>
              <a:t>МНОЖИНА:</a:t>
            </a:r>
          </a:p>
          <a:p>
            <a:pPr algn="ctr">
              <a:defRPr/>
            </a:pPr>
            <a:r>
              <a:rPr lang="uk-UA" sz="2400" dirty="0">
                <a:latin typeface="Franklin Gothic Book" pitchFamily="34" charset="0"/>
              </a:rPr>
              <a:t>називає багато предметів, </a:t>
            </a:r>
          </a:p>
          <a:p>
            <a:pPr algn="ctr">
              <a:defRPr/>
            </a:pPr>
            <a:r>
              <a:rPr lang="uk-UA" sz="2400" dirty="0">
                <a:latin typeface="Franklin Gothic Book" pitchFamily="34" charset="0"/>
              </a:rPr>
              <a:t>осіб, явищ</a:t>
            </a:r>
          </a:p>
        </p:txBody>
      </p:sp>
      <p:sp>
        <p:nvSpPr>
          <p:cNvPr id="12" name="Стрелка углом вверх 11"/>
          <p:cNvSpPr/>
          <p:nvPr/>
        </p:nvSpPr>
        <p:spPr>
          <a:xfrm rot="10800000">
            <a:off x="1547813" y="1071563"/>
            <a:ext cx="1166812" cy="917575"/>
          </a:xfrm>
          <a:prstGeom prst="bentUpArrow">
            <a:avLst>
              <a:gd name="adj1" fmla="val 25000"/>
              <a:gd name="adj2" fmla="val 21883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357188" y="4643438"/>
            <a:ext cx="3786187" cy="1857375"/>
          </a:xfrm>
          <a:prstGeom prst="upArrowCallout">
            <a:avLst>
              <a:gd name="adj1" fmla="val 6855"/>
              <a:gd name="adj2" fmla="val 24391"/>
              <a:gd name="adj3" fmla="val 14638"/>
              <a:gd name="adj4" fmla="val 6497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школа,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учень,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вітер</a:t>
            </a:r>
            <a:endParaRPr lang="ru-RU" sz="2400" dirty="0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5143500" y="4714875"/>
            <a:ext cx="3643313" cy="1771650"/>
          </a:xfrm>
          <a:prstGeom prst="upArrowCallout">
            <a:avLst>
              <a:gd name="adj1" fmla="val 9634"/>
              <a:gd name="adj2" fmla="val 33323"/>
              <a:gd name="adj3" fmla="val 12195"/>
              <a:gd name="adj4" fmla="val 6497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школи,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учні,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вітри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углом вверх 8"/>
          <p:cNvSpPr/>
          <p:nvPr/>
        </p:nvSpPr>
        <p:spPr>
          <a:xfrm rot="10800000" flipH="1">
            <a:off x="6948488" y="1052513"/>
            <a:ext cx="1079500" cy="936625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38" y="285750"/>
            <a:ext cx="6715125" cy="103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atin typeface="Arial" pitchFamily="34" charset="0"/>
                <a:cs typeface="Arial" pitchFamily="34" charset="0"/>
              </a:rPr>
              <a:t>Іменники, які вживаються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42875" y="1500188"/>
            <a:ext cx="4214813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latin typeface="Arial" pitchFamily="34" charset="0"/>
                <a:cs typeface="Arial" pitchFamily="34" charset="0"/>
              </a:rPr>
              <a:t>тільки в однині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786313" y="1500188"/>
            <a:ext cx="4214812" cy="1000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latin typeface="Arial" pitchFamily="34" charset="0"/>
                <a:cs typeface="Arial" pitchFamily="34" charset="0"/>
              </a:rPr>
              <a:t>тільки в множині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2786063"/>
            <a:ext cx="4286250" cy="35718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400" u="sng" dirty="0"/>
              <a:t>збірні назви</a:t>
            </a:r>
            <a:r>
              <a:rPr lang="uk-UA" sz="2400" dirty="0"/>
              <a:t>: </a:t>
            </a:r>
            <a:r>
              <a:rPr lang="uk-UA" sz="2400" i="1" dirty="0">
                <a:solidFill>
                  <a:srgbClr val="FFFF00"/>
                </a:solidFill>
              </a:rPr>
              <a:t>людство, дітвора, молодь;</a:t>
            </a:r>
          </a:p>
          <a:p>
            <a:pPr algn="just">
              <a:defRPr/>
            </a:pPr>
            <a:r>
              <a:rPr lang="uk-UA" sz="2400" u="sng" dirty="0"/>
              <a:t>назви речовин</a:t>
            </a:r>
            <a:r>
              <a:rPr lang="uk-UA" sz="2400" dirty="0"/>
              <a:t>: </a:t>
            </a:r>
            <a:r>
              <a:rPr lang="uk-UA" sz="2400" i="1" dirty="0">
                <a:solidFill>
                  <a:srgbClr val="FFFF00"/>
                </a:solidFill>
              </a:rPr>
              <a:t>цукор, мед, масло, молоко, сіль;</a:t>
            </a:r>
          </a:p>
          <a:p>
            <a:pPr algn="just">
              <a:defRPr/>
            </a:pPr>
            <a:r>
              <a:rPr lang="uk-UA" sz="2400" u="sng" dirty="0"/>
              <a:t>назви дій, почуттів</a:t>
            </a:r>
            <a:r>
              <a:rPr lang="uk-UA" sz="2400" dirty="0"/>
              <a:t>: </a:t>
            </a:r>
            <a:r>
              <a:rPr lang="uk-UA" sz="2400" i="1" dirty="0">
                <a:solidFill>
                  <a:srgbClr val="FFFF00"/>
                </a:solidFill>
              </a:rPr>
              <a:t>хода, радість, любов, кохання;</a:t>
            </a:r>
          </a:p>
          <a:p>
            <a:pPr algn="just">
              <a:defRPr/>
            </a:pPr>
            <a:r>
              <a:rPr lang="uk-UA" sz="2400" u="sng" dirty="0"/>
              <a:t>географічні назви</a:t>
            </a:r>
            <a:r>
              <a:rPr lang="uk-UA" sz="2400" dirty="0"/>
              <a:t>: </a:t>
            </a:r>
            <a:r>
              <a:rPr lang="uk-UA" sz="2400" i="1" dirty="0">
                <a:solidFill>
                  <a:srgbClr val="FFFF00"/>
                </a:solidFill>
              </a:rPr>
              <a:t>Львів, Світязь, Київ.</a:t>
            </a:r>
            <a:endParaRPr lang="ru-RU" sz="2400" i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75" y="2786063"/>
            <a:ext cx="4286250" cy="35718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000" u="sng" dirty="0"/>
              <a:t>назви парних предметів</a:t>
            </a:r>
            <a:r>
              <a:rPr lang="uk-UA" sz="2000" dirty="0"/>
              <a:t>: </a:t>
            </a:r>
            <a:r>
              <a:rPr lang="uk-UA" sz="2000" i="1" dirty="0">
                <a:solidFill>
                  <a:srgbClr val="FFFF00"/>
                </a:solidFill>
              </a:rPr>
              <a:t>ворота, окуляри, сани;</a:t>
            </a:r>
          </a:p>
          <a:p>
            <a:pPr algn="just">
              <a:defRPr/>
            </a:pPr>
            <a:r>
              <a:rPr lang="uk-UA" sz="2000" u="sng" dirty="0"/>
              <a:t>назви речовин</a:t>
            </a:r>
            <a:r>
              <a:rPr lang="uk-UA" sz="2000" dirty="0"/>
              <a:t>: </a:t>
            </a:r>
            <a:r>
              <a:rPr lang="uk-UA" sz="2000" i="1" dirty="0">
                <a:solidFill>
                  <a:srgbClr val="FFFF00"/>
                </a:solidFill>
              </a:rPr>
              <a:t>вершки, ліки, ласощі, солодощі;</a:t>
            </a:r>
          </a:p>
          <a:p>
            <a:pPr algn="just">
              <a:defRPr/>
            </a:pPr>
            <a:r>
              <a:rPr lang="uk-UA" sz="2000" u="sng" dirty="0"/>
              <a:t>назви станів, почуттів</a:t>
            </a:r>
            <a:r>
              <a:rPr lang="uk-UA" sz="2000" dirty="0"/>
              <a:t>: </a:t>
            </a:r>
            <a:r>
              <a:rPr lang="uk-UA" sz="2000" i="1" dirty="0">
                <a:solidFill>
                  <a:srgbClr val="FFFF00"/>
                </a:solidFill>
              </a:rPr>
              <a:t>лінощі, заздрощі, пустощі;</a:t>
            </a:r>
          </a:p>
          <a:p>
            <a:pPr algn="just">
              <a:defRPr/>
            </a:pPr>
            <a:r>
              <a:rPr lang="uk-UA" sz="2000" u="sng" dirty="0"/>
              <a:t>назви предметів, що сприймаються як сукупність</a:t>
            </a:r>
            <a:r>
              <a:rPr lang="uk-UA" sz="2000" dirty="0"/>
              <a:t>: </a:t>
            </a:r>
            <a:r>
              <a:rPr lang="uk-UA" sz="2000" i="1" dirty="0">
                <a:solidFill>
                  <a:srgbClr val="FFFF00"/>
                </a:solidFill>
              </a:rPr>
              <a:t>шахи, оплески, канікули, гроші;</a:t>
            </a:r>
          </a:p>
          <a:p>
            <a:pPr algn="just">
              <a:defRPr/>
            </a:pPr>
            <a:r>
              <a:rPr lang="uk-UA" sz="2000" u="sng" dirty="0"/>
              <a:t>географічні назви</a:t>
            </a:r>
            <a:r>
              <a:rPr lang="uk-UA" sz="2000" dirty="0"/>
              <a:t>: </a:t>
            </a:r>
            <a:r>
              <a:rPr lang="uk-UA" sz="2000" i="1" dirty="0">
                <a:solidFill>
                  <a:srgbClr val="FFFF00"/>
                </a:solidFill>
              </a:rPr>
              <a:t>Карпати, Суми.</a:t>
            </a:r>
            <a:endParaRPr lang="ru-RU" sz="2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21" name="AutoShape 17"/>
          <p:cNvSpPr>
            <a:spLocks noChangeArrowheads="1"/>
          </p:cNvSpPr>
          <p:nvPr/>
        </p:nvSpPr>
        <p:spPr bwMode="gray">
          <a:xfrm>
            <a:off x="214313" y="842963"/>
            <a:ext cx="3357562" cy="4500562"/>
          </a:xfrm>
          <a:prstGeom prst="irregularSeal1">
            <a:avLst/>
          </a:prstGeom>
          <a:gradFill rotWithShape="1">
            <a:gsLst>
              <a:gs pos="0">
                <a:srgbClr val="B433D7"/>
              </a:gs>
              <a:gs pos="100000">
                <a:srgbClr val="5B84E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gray">
          <a:xfrm>
            <a:off x="539750" y="2357438"/>
            <a:ext cx="2519363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Інтерактивна вправа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419475" y="3789363"/>
            <a:ext cx="5113338" cy="2016125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 err="1">
                <a:solidFill>
                  <a:schemeClr val="tx1"/>
                </a:solidFill>
              </a:rPr>
              <a:t>Об′єднання</a:t>
            </a:r>
            <a:r>
              <a:rPr lang="uk-UA" dirty="0">
                <a:solidFill>
                  <a:schemeClr val="tx1"/>
                </a:solidFill>
              </a:rPr>
              <a:t> в групи,виконання диференційованого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dirty="0">
                <a:solidFill>
                  <a:schemeClr val="tx1"/>
                </a:solidFill>
              </a:rPr>
              <a:t>завдання в групах,презентація результатів роботи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284538" y="1196975"/>
            <a:ext cx="5248275" cy="2087563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tx1"/>
                </a:solidFill>
              </a:rPr>
              <a:t>Засвоєння навчального матеріалу,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dirty="0">
                <a:solidFill>
                  <a:schemeClr val="tx1"/>
                </a:solidFill>
              </a:rPr>
              <a:t>досягнення результату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5364163" y="1125538"/>
            <a:ext cx="744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Мета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4427538" y="3716338"/>
            <a:ext cx="302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Прийоми інтерактиву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6392" name="TextBox 14"/>
          <p:cNvSpPr txBox="1">
            <a:spLocks noChangeArrowheads="1"/>
          </p:cNvSpPr>
          <p:nvPr/>
        </p:nvSpPr>
        <p:spPr bwMode="auto">
          <a:xfrm rot="10800000" flipV="1">
            <a:off x="250825" y="2319338"/>
            <a:ext cx="6492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4.</a:t>
            </a:r>
            <a:endParaRPr lang="ru-RU" sz="3200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Алгоритм</a:t>
            </a:r>
            <a:r>
              <a:rPr lang="uk-UA" sz="2800" smtClean="0">
                <a:latin typeface="Arial" charset="0"/>
                <a:cs typeface="Arial" charset="0"/>
              </a:rPr>
              <a:t> </a:t>
            </a:r>
            <a:r>
              <a:rPr lang="ru-RU" sz="2800" b="1" smtClean="0">
                <a:latin typeface="Arial" charset="0"/>
                <a:cs typeface="Arial" charset="0"/>
              </a:rPr>
              <a:t>розв</a:t>
            </a:r>
            <a:r>
              <a:rPr lang="el-GR" sz="2800" b="1" smtClean="0">
                <a:latin typeface="Arial" charset="0"/>
                <a:cs typeface="Arial" charset="0"/>
              </a:rPr>
              <a:t>᾽</a:t>
            </a:r>
            <a:r>
              <a:rPr lang="ru-RU" sz="2800" b="1" smtClean="0">
                <a:latin typeface="Arial" charset="0"/>
                <a:cs typeface="Arial" charset="0"/>
              </a:rPr>
              <a:t>язання складних рівнянь</a:t>
            </a:r>
            <a:r>
              <a:rPr lang="uk-UA" sz="2800" smtClean="0">
                <a:latin typeface="Arial" charset="0"/>
                <a:cs typeface="Arial" charset="0"/>
              </a:rPr>
              <a:t> 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uk-UA" sz="2400" smtClean="0">
                <a:latin typeface="Arial" charset="0"/>
                <a:cs typeface="Arial" charset="0"/>
              </a:rPr>
              <a:t>Знайти останню дію.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400" smtClean="0">
                <a:latin typeface="Arial" charset="0"/>
                <a:cs typeface="Arial" charset="0"/>
              </a:rPr>
              <a:t>Визначити невідомий компонент.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400" smtClean="0">
                <a:latin typeface="Arial" charset="0"/>
                <a:cs typeface="Arial" charset="0"/>
              </a:rPr>
              <a:t>Застосувати правило знаходження невідомого компонента.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400" smtClean="0">
                <a:latin typeface="Arial" charset="0"/>
                <a:cs typeface="Arial" charset="0"/>
              </a:rPr>
              <a:t>Спростити праву частину рівняння.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400" u="sng" smtClean="0">
                <a:latin typeface="Arial" charset="0"/>
                <a:cs typeface="Arial" charset="0"/>
              </a:rPr>
              <a:t>Знайти корінь рівняння.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400" smtClean="0">
                <a:latin typeface="Arial" charset="0"/>
                <a:cs typeface="Arial" charset="0"/>
              </a:rPr>
              <a:t>Якщо не можна знайти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uk-UA" sz="2400" smtClean="0">
              <a:latin typeface="Arial" charset="0"/>
              <a:cs typeface="Arial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endParaRPr lang="ru-RU" sz="2400" smtClean="0">
              <a:latin typeface="Arial" charset="0"/>
              <a:cs typeface="Arial" charset="0"/>
            </a:endParaRPr>
          </a:p>
        </p:txBody>
      </p:sp>
      <p:sp>
        <p:nvSpPr>
          <p:cNvPr id="10" name="Стрелка углом вверх 9"/>
          <p:cNvSpPr/>
          <p:nvPr/>
        </p:nvSpPr>
        <p:spPr>
          <a:xfrm>
            <a:off x="7740650" y="2060575"/>
            <a:ext cx="576263" cy="3025775"/>
          </a:xfrm>
          <a:prstGeom prst="bentUpArrow">
            <a:avLst>
              <a:gd name="adj1" fmla="val 25000"/>
              <a:gd name="adj2" fmla="val 2799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4932363" y="1989138"/>
            <a:ext cx="2879725" cy="215900"/>
          </a:xfrm>
          <a:prstGeom prst="rightArrow">
            <a:avLst>
              <a:gd name="adj1" fmla="val 7287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643438" y="4797425"/>
            <a:ext cx="273685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Робота в групах</a:t>
            </a:r>
            <a:endParaRPr lang="ru-RU" sz="32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b="1" smtClean="0">
                <a:solidFill>
                  <a:srgbClr val="437D44"/>
                </a:solidFill>
              </a:rPr>
              <a:t>1.Складіть 5 запитань за текстом підручника (сторінка 78-79) , опитайте товаришів. </a:t>
            </a:r>
          </a:p>
          <a:p>
            <a:pPr>
              <a:buFontTx/>
              <a:buNone/>
            </a:pPr>
            <a:r>
              <a:rPr lang="uk-UA" b="1" smtClean="0">
                <a:solidFill>
                  <a:srgbClr val="FF0000"/>
                </a:solidFill>
              </a:rPr>
              <a:t>2.Знайдіть та покажіть на карті, де побував Марко Поло, працюючи у хана Хубілая.</a:t>
            </a:r>
          </a:p>
          <a:p>
            <a:pPr>
              <a:buFontTx/>
              <a:buNone/>
            </a:pPr>
            <a:r>
              <a:rPr lang="uk-UA" b="1" smtClean="0">
                <a:solidFill>
                  <a:srgbClr val="0070C0"/>
                </a:solidFill>
              </a:rPr>
              <a:t>3.Приготуйте розповідь за питаннями.</a:t>
            </a:r>
          </a:p>
          <a:p>
            <a:pPr>
              <a:buFontTx/>
              <a:buNone/>
            </a:pPr>
            <a:r>
              <a:rPr lang="uk-UA" b="1" smtClean="0">
                <a:solidFill>
                  <a:srgbClr val="7030A0"/>
                </a:solidFill>
              </a:rPr>
              <a:t>4.Складіть план розповіді, до кожного пункту плану доберіть ключові слова.</a:t>
            </a:r>
            <a:endParaRPr lang="ru-RU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21" name="AutoShape 17"/>
          <p:cNvSpPr>
            <a:spLocks noChangeArrowheads="1"/>
          </p:cNvSpPr>
          <p:nvPr/>
        </p:nvSpPr>
        <p:spPr bwMode="gray">
          <a:xfrm>
            <a:off x="214313" y="842963"/>
            <a:ext cx="3357562" cy="4500562"/>
          </a:xfrm>
          <a:prstGeom prst="irregularSeal1">
            <a:avLst/>
          </a:prstGeom>
          <a:gradFill rotWithShape="1">
            <a:gsLst>
              <a:gs pos="0">
                <a:srgbClr val="B433D7"/>
              </a:gs>
              <a:gs pos="100000">
                <a:srgbClr val="5B84E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gray">
          <a:xfrm>
            <a:off x="539750" y="2357438"/>
            <a:ext cx="25193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Рефлексія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419475" y="3789363"/>
            <a:ext cx="5113338" cy="2016125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tx1"/>
                </a:solidFill>
              </a:rPr>
              <a:t>Відповіді на запитання,бліц-тест,діалог,лист оцінювання,прийом </a:t>
            </a:r>
            <a:r>
              <a:rPr lang="uk-UA" dirty="0" err="1">
                <a:solidFill>
                  <a:schemeClr val="tx1"/>
                </a:solidFill>
              </a:rPr>
              <a:t>”незакінчене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речення”</a:t>
            </a:r>
            <a:r>
              <a:rPr lang="uk-UA" dirty="0">
                <a:solidFill>
                  <a:schemeClr val="tx1"/>
                </a:solidFill>
              </a:rPr>
              <a:t>,</a:t>
            </a:r>
            <a:r>
              <a:rPr lang="uk-UA" dirty="0" err="1">
                <a:solidFill>
                  <a:schemeClr val="tx1"/>
                </a:solidFill>
              </a:rPr>
              <a:t>сенкан</a:t>
            </a:r>
            <a:r>
              <a:rPr lang="uk-UA" dirty="0">
                <a:solidFill>
                  <a:schemeClr val="tx1"/>
                </a:solidFill>
              </a:rPr>
              <a:t>,</a:t>
            </a:r>
          </a:p>
          <a:p>
            <a:pPr>
              <a:defRPr/>
            </a:pPr>
            <a:r>
              <a:rPr lang="uk-UA" dirty="0">
                <a:solidFill>
                  <a:schemeClr val="tx1"/>
                </a:solidFill>
              </a:rPr>
              <a:t>дерево бажань…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348038" y="1196975"/>
            <a:ext cx="5248275" cy="2087563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tx1"/>
                </a:solidFill>
              </a:rPr>
              <a:t>Усвідомлення результатів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5364163" y="1125538"/>
            <a:ext cx="744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Мета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4427538" y="3716338"/>
            <a:ext cx="302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Прийоми інтерактиву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9464" name="TextBox 14"/>
          <p:cNvSpPr txBox="1">
            <a:spLocks noChangeArrowheads="1"/>
          </p:cNvSpPr>
          <p:nvPr/>
        </p:nvSpPr>
        <p:spPr bwMode="auto">
          <a:xfrm rot="10800000" flipV="1">
            <a:off x="250825" y="2319338"/>
            <a:ext cx="6492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5.</a:t>
            </a:r>
            <a:endParaRPr lang="ru-RU" sz="3200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Гра “Правильне чи неправильне твердження”</a:t>
            </a:r>
            <a:endParaRPr lang="ru-RU" sz="28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700213"/>
            <a:ext cx="8686800" cy="481806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1.Марко  Поло – італійський купець із Генуї.</a:t>
            </a:r>
          </a:p>
          <a:p>
            <a:pPr>
              <a:buFont typeface="Arial" charset="0"/>
              <a:buNone/>
              <a:defRPr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2.Він працював на монгольського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хана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Хубілая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3.Мандрівник об'їхав східний та південний Китай, Тибет, Бірму та Цейлон.</a:t>
            </a:r>
          </a:p>
          <a:p>
            <a:pPr>
              <a:buFont typeface="Arial" charset="0"/>
              <a:buNone/>
              <a:defRPr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4.Подорож тривала 25 років.</a:t>
            </a:r>
          </a:p>
          <a:p>
            <a:pPr>
              <a:buFont typeface="Arial" charset="0"/>
              <a:buNone/>
              <a:defRPr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5.Дорога додому тривала через Південно-Китайське море, повз півострів Індокитай, островів Суматра та Шрі-Ланка, півострів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Індостан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6.У в'язниці продиктував “ Книгу про різноманітність світу .”</a:t>
            </a:r>
          </a:p>
          <a:p>
            <a:pPr>
              <a:buFont typeface="Arial" charset="0"/>
              <a:buNone/>
              <a:defRPr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7.Подорож Марко Поло не мала значення в історії Великих географічних відкриттів.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21" name="AutoShape 17"/>
          <p:cNvSpPr>
            <a:spLocks noChangeArrowheads="1"/>
          </p:cNvSpPr>
          <p:nvPr/>
        </p:nvSpPr>
        <p:spPr bwMode="gray">
          <a:xfrm>
            <a:off x="214313" y="842963"/>
            <a:ext cx="3357562" cy="4500562"/>
          </a:xfrm>
          <a:prstGeom prst="irregularSeal1">
            <a:avLst/>
          </a:prstGeom>
          <a:gradFill rotWithShape="1">
            <a:gsLst>
              <a:gs pos="0">
                <a:srgbClr val="B433D7"/>
              </a:gs>
              <a:gs pos="100000">
                <a:srgbClr val="5B84E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gray">
          <a:xfrm>
            <a:off x="539750" y="2357438"/>
            <a:ext cx="2519363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Домашнє завдання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419475" y="3789363"/>
            <a:ext cx="5113338" cy="2016125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tx1"/>
                </a:solidFill>
              </a:rPr>
              <a:t>Складання лінійної діаграми результативності роботи на уроці,пояснення д/з,завдання на вибір,створити проект…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348038" y="1196975"/>
            <a:ext cx="5248275" cy="2087563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tx1"/>
                </a:solidFill>
              </a:rPr>
              <a:t>Забезпечити якість виконання д/з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5364163" y="1125538"/>
            <a:ext cx="744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Мета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4427538" y="3716338"/>
            <a:ext cx="302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Прийоми інтерактиву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 rot="10800000" flipV="1">
            <a:off x="250825" y="2319338"/>
            <a:ext cx="6492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6.</a:t>
            </a:r>
            <a:endParaRPr lang="ru-RU" sz="3200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Домашнє завдання</a:t>
            </a:r>
            <a:endParaRPr lang="ru-RU" sz="28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71625"/>
            <a:ext cx="8705850" cy="4508500"/>
          </a:xfrm>
        </p:spPr>
        <p:txBody>
          <a:bodyPr/>
          <a:lstStyle/>
          <a:p>
            <a:pPr>
              <a:buFontTx/>
              <a:buNone/>
            </a:pPr>
            <a:r>
              <a:rPr lang="uk-UA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1.Сторінка 78-79 (переказ)</a:t>
            </a:r>
          </a:p>
          <a:p>
            <a:pPr>
              <a:buFontTx/>
              <a:buNone/>
            </a:pPr>
            <a:endParaRPr lang="uk-UA" sz="24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uk-UA" sz="24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2.Сторінка 78-79 (переказ, №4) </a:t>
            </a:r>
          </a:p>
          <a:p>
            <a:pPr>
              <a:buFontTx/>
              <a:buNone/>
            </a:pPr>
            <a:endParaRPr lang="uk-UA" sz="2400" b="1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uk-UA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3.Створити індивідуальний проект “ Цікаві факти про подорож Марко Поло ” </a:t>
            </a:r>
            <a:endParaRPr lang="ru-RU" sz="24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3933056"/>
            <a:ext cx="2216138" cy="233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/>
            <a:bevelB prst="angle"/>
          </a:sp3d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9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69215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5"/>
          <p:cNvSpPr>
            <a:spLocks noGrp="1"/>
          </p:cNvSpPr>
          <p:nvPr>
            <p:ph idx="1"/>
          </p:nvPr>
        </p:nvSpPr>
        <p:spPr>
          <a:xfrm>
            <a:off x="2339975" y="765175"/>
            <a:ext cx="6264275" cy="5256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400" b="1" smtClean="0">
                <a:solidFill>
                  <a:schemeClr val="tx1"/>
                </a:solidFill>
                <a:latin typeface="Arial Black" pitchFamily="34" charset="0"/>
              </a:rPr>
              <a:t>   </a:t>
            </a:r>
            <a:r>
              <a:rPr lang="uk-UA" sz="2400" b="1" i="1" smtClean="0">
                <a:solidFill>
                  <a:srgbClr val="7030A0"/>
                </a:solidFill>
                <a:latin typeface="Bookman Old Style" pitchFamily="18" charset="0"/>
              </a:rPr>
              <a:t>Навчання-найкраща в світі гра й розвага.</a:t>
            </a:r>
          </a:p>
          <a:p>
            <a:pPr eaLnBrk="1" hangingPunct="1">
              <a:buFontTx/>
              <a:buNone/>
            </a:pPr>
            <a:r>
              <a:rPr lang="uk-UA" sz="2400" b="1" i="1" smtClean="0">
                <a:solidFill>
                  <a:srgbClr val="7030A0"/>
                </a:solidFill>
                <a:latin typeface="Bookman Old Style" pitchFamily="18" charset="0"/>
              </a:rPr>
              <a:t>   Усі діти народжуються з цим переконанням і живуть із ним,поки ми не вдовбимо їм у голову,що це важка й неприємна праця.</a:t>
            </a:r>
          </a:p>
          <a:p>
            <a:pPr eaLnBrk="1" hangingPunct="1">
              <a:buFontTx/>
              <a:buNone/>
            </a:pPr>
            <a:r>
              <a:rPr lang="uk-UA" sz="2400" b="1" i="1" smtClean="0">
                <a:solidFill>
                  <a:srgbClr val="7030A0"/>
                </a:solidFill>
                <a:latin typeface="Bookman Old Style" pitchFamily="18" charset="0"/>
              </a:rPr>
              <a:t>   Тільки деякі діти все ще залишаються на своїх позиціях…Ми знаємо,як називати цих дітей. </a:t>
            </a:r>
            <a:r>
              <a:rPr lang="uk-UA" sz="2400" b="1" i="1" smtClean="0">
                <a:solidFill>
                  <a:srgbClr val="FF0000"/>
                </a:solidFill>
                <a:latin typeface="Bookman Old Style" pitchFamily="18" charset="0"/>
              </a:rPr>
              <a:t>Це генії.</a:t>
            </a:r>
          </a:p>
          <a:p>
            <a:pPr eaLnBrk="1" hangingPunct="1">
              <a:buFontTx/>
              <a:buNone/>
            </a:pPr>
            <a:r>
              <a:rPr lang="uk-UA" sz="2400" b="1" i="1" smtClean="0">
                <a:solidFill>
                  <a:srgbClr val="7030A0"/>
                </a:solidFill>
                <a:latin typeface="Bookman Old Style" pitchFamily="18" charset="0"/>
              </a:rPr>
              <a:t>Джаннетт Вос,</a:t>
            </a:r>
            <a:br>
              <a:rPr lang="uk-UA" sz="2400" b="1" i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uk-UA" sz="2400" b="1" i="1" smtClean="0">
                <a:solidFill>
                  <a:srgbClr val="7030A0"/>
                </a:solidFill>
                <a:latin typeface="Bookman Old Style" pitchFamily="18" charset="0"/>
              </a:rPr>
              <a:t>      американський педагог</a:t>
            </a:r>
            <a:endParaRPr lang="ru-RU" sz="2400" b="1" i="1" smtClean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275388" cy="1143000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Педагогічні перлинки</a:t>
            </a:r>
            <a:endParaRPr lang="ru-RU" sz="32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5300" y="765175"/>
            <a:ext cx="1543050" cy="1008063"/>
          </a:xfrm>
          <a:noFill/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900113" y="2133600"/>
            <a:ext cx="73437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7030A0"/>
                </a:solidFill>
              </a:rPr>
              <a:t>Як</a:t>
            </a:r>
          </a:p>
          <a:p>
            <a:r>
              <a:rPr lang="uk-UA" sz="2800" b="1">
                <a:solidFill>
                  <a:srgbClr val="7030A0"/>
                </a:solidFill>
              </a:rPr>
              <a:t>     швидко </a:t>
            </a:r>
          </a:p>
          <a:p>
            <a:r>
              <a:rPr lang="uk-UA" sz="2800" b="1">
                <a:solidFill>
                  <a:srgbClr val="7030A0"/>
                </a:solidFill>
              </a:rPr>
              <a:t>               перевірити</a:t>
            </a:r>
          </a:p>
          <a:p>
            <a:r>
              <a:rPr lang="uk-UA" sz="2800" b="1">
                <a:solidFill>
                  <a:srgbClr val="7030A0"/>
                </a:solidFill>
              </a:rPr>
              <a:t>                               домашнє </a:t>
            </a:r>
          </a:p>
          <a:p>
            <a:r>
              <a:rPr lang="uk-UA" sz="2800" b="1">
                <a:solidFill>
                  <a:srgbClr val="7030A0"/>
                </a:solidFill>
              </a:rPr>
              <a:t>                                                 завдання:</a:t>
            </a:r>
            <a:endParaRPr lang="ru-RU" sz="2800" b="1">
              <a:solidFill>
                <a:srgbClr val="7030A0"/>
              </a:solidFill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830638"/>
            <a:ext cx="316706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Перевір себе!</a:t>
            </a:r>
            <a:endParaRPr lang="ru-RU" sz="28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mtClean="0"/>
              <a:t>К : 5 </a:t>
            </a:r>
            <a:r>
              <a:rPr lang="uk-UA" u="sng" smtClean="0"/>
              <a:t>+</a:t>
            </a:r>
            <a:r>
              <a:rPr lang="uk-UA" smtClean="0"/>
              <a:t> 8 = 17                       32 </a:t>
            </a:r>
            <a:r>
              <a:rPr lang="uk-UA" u="sng" smtClean="0"/>
              <a:t>–</a:t>
            </a:r>
            <a:r>
              <a:rPr lang="uk-UA" smtClean="0"/>
              <a:t> 16 : </a:t>
            </a:r>
            <a:r>
              <a:rPr lang="en-US" smtClean="0"/>
              <a:t>n</a:t>
            </a:r>
            <a:r>
              <a:rPr lang="uk-UA" smtClean="0"/>
              <a:t> = 30</a:t>
            </a:r>
          </a:p>
          <a:p>
            <a:pPr>
              <a:buFontTx/>
              <a:buNone/>
            </a:pPr>
            <a:r>
              <a:rPr lang="uk-UA" smtClean="0"/>
              <a:t>К : 5 = 17 – 8                       16 : </a:t>
            </a:r>
            <a:r>
              <a:rPr lang="en-US" smtClean="0"/>
              <a:t>n</a:t>
            </a:r>
            <a:r>
              <a:rPr lang="uk-UA" smtClean="0"/>
              <a:t> =32 -30</a:t>
            </a:r>
          </a:p>
          <a:p>
            <a:pPr>
              <a:buFontTx/>
              <a:buNone/>
            </a:pPr>
            <a:r>
              <a:rPr lang="uk-UA" smtClean="0"/>
              <a:t>К : 5 = 9                                16 : </a:t>
            </a:r>
            <a:r>
              <a:rPr lang="en-US" smtClean="0"/>
              <a:t>n</a:t>
            </a:r>
            <a:r>
              <a:rPr lang="uk-UA" smtClean="0"/>
              <a:t> = 2</a:t>
            </a:r>
          </a:p>
          <a:p>
            <a:pPr>
              <a:buFontTx/>
              <a:buNone/>
            </a:pPr>
            <a:r>
              <a:rPr lang="uk-UA" smtClean="0"/>
              <a:t>К = 9 • 5                               </a:t>
            </a:r>
            <a:r>
              <a:rPr lang="en-US" smtClean="0"/>
              <a:t> n</a:t>
            </a:r>
            <a:r>
              <a:rPr lang="uk-UA" smtClean="0"/>
              <a:t> = 16: 2</a:t>
            </a:r>
          </a:p>
          <a:p>
            <a:pPr>
              <a:buFontTx/>
              <a:buNone/>
            </a:pPr>
            <a:r>
              <a:rPr lang="uk-UA" u="sng" smtClean="0"/>
              <a:t>К = 45 </a:t>
            </a:r>
            <a:r>
              <a:rPr lang="en-US" smtClean="0"/>
              <a:t> </a:t>
            </a:r>
            <a:r>
              <a:rPr lang="uk-UA" smtClean="0"/>
              <a:t>                                  </a:t>
            </a:r>
            <a:r>
              <a:rPr lang="en-US" u="sng" smtClean="0"/>
              <a:t>n</a:t>
            </a:r>
            <a:r>
              <a:rPr lang="uk-UA" u="sng" smtClean="0"/>
              <a:t> = 8</a:t>
            </a:r>
          </a:p>
          <a:p>
            <a:pPr>
              <a:buFontTx/>
              <a:buNone/>
            </a:pPr>
            <a:r>
              <a:rPr lang="uk-UA" smtClean="0"/>
              <a:t>45 : 5 + 8 = 17                      32 – 16 : 8 = 30</a:t>
            </a:r>
          </a:p>
          <a:p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2"/>
          <p:cNvSpPr>
            <a:spLocks noChangeArrowheads="1"/>
          </p:cNvSpPr>
          <p:nvPr/>
        </p:nvSpPr>
        <p:spPr bwMode="auto">
          <a:xfrm>
            <a:off x="709613" y="404813"/>
            <a:ext cx="7848600" cy="1250950"/>
          </a:xfrm>
          <a:prstGeom prst="horizontalScroll">
            <a:avLst>
              <a:gd name="adj" fmla="val 12500"/>
            </a:avLst>
          </a:prstGeom>
          <a:solidFill>
            <a:schemeClr val="tx2">
              <a:lumMod val="20000"/>
              <a:lumOff val="80000"/>
              <a:alpha val="5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042988" y="620713"/>
            <a:ext cx="7272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Яка величина «зайва»?</a:t>
            </a:r>
          </a:p>
        </p:txBody>
      </p:sp>
      <p:grpSp>
        <p:nvGrpSpPr>
          <p:cNvPr id="25604" name="Group 21"/>
          <p:cNvGrpSpPr>
            <a:grpSpLocks/>
          </p:cNvGrpSpPr>
          <p:nvPr/>
        </p:nvGrpSpPr>
        <p:grpSpPr bwMode="auto">
          <a:xfrm>
            <a:off x="179388" y="1628775"/>
            <a:ext cx="2736850" cy="1873250"/>
            <a:chOff x="113" y="1026"/>
            <a:chExt cx="1724" cy="1180"/>
          </a:xfrm>
        </p:grpSpPr>
        <p:sp>
          <p:nvSpPr>
            <p:cNvPr id="25617" name="AutoShape 13"/>
            <p:cNvSpPr>
              <a:spLocks noChangeArrowheads="1"/>
            </p:cNvSpPr>
            <p:nvPr/>
          </p:nvSpPr>
          <p:spPr bwMode="auto">
            <a:xfrm>
              <a:off x="113" y="1026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5618" name="Text Box 8"/>
            <p:cNvSpPr txBox="1">
              <a:spLocks noChangeArrowheads="1"/>
            </p:cNvSpPr>
            <p:nvPr/>
          </p:nvSpPr>
          <p:spPr bwMode="auto">
            <a:xfrm>
              <a:off x="431" y="1389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>
                  <a:solidFill>
                    <a:srgbClr val="0000FF"/>
                  </a:solidFill>
                  <a:latin typeface="Times New Roman" pitchFamily="18" charset="0"/>
                </a:rPr>
                <a:t>18009м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156325" y="1844675"/>
            <a:ext cx="2736850" cy="1873250"/>
            <a:chOff x="3651" y="1842"/>
            <a:chExt cx="1724" cy="1180"/>
          </a:xfrm>
        </p:grpSpPr>
        <p:sp>
          <p:nvSpPr>
            <p:cNvPr id="25615" name="AutoShape 18"/>
            <p:cNvSpPr>
              <a:spLocks noChangeArrowheads="1"/>
            </p:cNvSpPr>
            <p:nvPr/>
          </p:nvSpPr>
          <p:spPr bwMode="auto">
            <a:xfrm>
              <a:off x="3651" y="1842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5616" name="Text Box 9"/>
            <p:cNvSpPr txBox="1">
              <a:spLocks noChangeArrowheads="1"/>
            </p:cNvSpPr>
            <p:nvPr/>
          </p:nvSpPr>
          <p:spPr bwMode="auto">
            <a:xfrm>
              <a:off x="4014" y="2160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>
                  <a:solidFill>
                    <a:srgbClr val="0000FF"/>
                  </a:solidFill>
                  <a:latin typeface="Times New Roman" pitchFamily="18" charset="0"/>
                </a:rPr>
                <a:t>4078 кг</a:t>
              </a:r>
            </a:p>
          </p:txBody>
        </p:sp>
      </p:grp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1042988" y="3716338"/>
            <a:ext cx="2736850" cy="1873250"/>
            <a:chOff x="1292" y="1979"/>
            <a:chExt cx="1724" cy="1180"/>
          </a:xfrm>
        </p:grpSpPr>
        <p:sp>
          <p:nvSpPr>
            <p:cNvPr id="25613" name="AutoShape 14"/>
            <p:cNvSpPr>
              <a:spLocks noChangeArrowheads="1"/>
            </p:cNvSpPr>
            <p:nvPr/>
          </p:nvSpPr>
          <p:spPr bwMode="auto">
            <a:xfrm>
              <a:off x="1292" y="1979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5614" name="Text Box 6"/>
            <p:cNvSpPr txBox="1">
              <a:spLocks noChangeArrowheads="1"/>
            </p:cNvSpPr>
            <p:nvPr/>
          </p:nvSpPr>
          <p:spPr bwMode="auto">
            <a:xfrm>
              <a:off x="1655" y="2341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>
                  <a:solidFill>
                    <a:srgbClr val="0000FF"/>
                  </a:solidFill>
                  <a:latin typeface="Times New Roman" pitchFamily="18" charset="0"/>
                </a:rPr>
                <a:t>5407км</a:t>
              </a:r>
            </a:p>
          </p:txBody>
        </p:sp>
      </p:grpSp>
      <p:grpSp>
        <p:nvGrpSpPr>
          <p:cNvPr id="25607" name="Group 19"/>
          <p:cNvGrpSpPr>
            <a:grpSpLocks/>
          </p:cNvGrpSpPr>
          <p:nvPr/>
        </p:nvGrpSpPr>
        <p:grpSpPr bwMode="auto">
          <a:xfrm>
            <a:off x="3924300" y="3573463"/>
            <a:ext cx="2736850" cy="1873250"/>
            <a:chOff x="2880" y="2931"/>
            <a:chExt cx="1724" cy="1180"/>
          </a:xfrm>
        </p:grpSpPr>
        <p:sp>
          <p:nvSpPr>
            <p:cNvPr id="25611" name="AutoShape 15"/>
            <p:cNvSpPr>
              <a:spLocks noChangeArrowheads="1"/>
            </p:cNvSpPr>
            <p:nvPr/>
          </p:nvSpPr>
          <p:spPr bwMode="auto">
            <a:xfrm>
              <a:off x="2880" y="2931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5612" name="Text Box 5"/>
            <p:cNvSpPr txBox="1">
              <a:spLocks noChangeArrowheads="1"/>
            </p:cNvSpPr>
            <p:nvPr/>
          </p:nvSpPr>
          <p:spPr bwMode="auto">
            <a:xfrm>
              <a:off x="3243" y="3294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>
                  <a:solidFill>
                    <a:srgbClr val="0000FF"/>
                  </a:solidFill>
                  <a:latin typeface="Times New Roman" pitchFamily="18" charset="0"/>
                </a:rPr>
                <a:t>3080см</a:t>
              </a:r>
            </a:p>
          </p:txBody>
        </p:sp>
      </p:grpSp>
      <p:grpSp>
        <p:nvGrpSpPr>
          <p:cNvPr id="25608" name="Group 22"/>
          <p:cNvGrpSpPr>
            <a:grpSpLocks/>
          </p:cNvGrpSpPr>
          <p:nvPr/>
        </p:nvGrpSpPr>
        <p:grpSpPr bwMode="auto">
          <a:xfrm>
            <a:off x="3348038" y="1557338"/>
            <a:ext cx="2736850" cy="1873250"/>
            <a:chOff x="2154" y="1026"/>
            <a:chExt cx="1724" cy="1180"/>
          </a:xfrm>
        </p:grpSpPr>
        <p:sp>
          <p:nvSpPr>
            <p:cNvPr id="25609" name="AutoShape 17"/>
            <p:cNvSpPr>
              <a:spLocks noChangeArrowheads="1"/>
            </p:cNvSpPr>
            <p:nvPr/>
          </p:nvSpPr>
          <p:spPr bwMode="auto">
            <a:xfrm>
              <a:off x="2154" y="1026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5610" name="Text Box 7"/>
            <p:cNvSpPr txBox="1">
              <a:spLocks noChangeArrowheads="1"/>
            </p:cNvSpPr>
            <p:nvPr/>
          </p:nvSpPr>
          <p:spPr bwMode="auto">
            <a:xfrm>
              <a:off x="2517" y="1389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>
                  <a:solidFill>
                    <a:srgbClr val="0000FF"/>
                  </a:solidFill>
                  <a:latin typeface="Times New Roman" pitchFamily="18" charset="0"/>
                </a:rPr>
                <a:t>6027дм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Педагогічні перлинки. </a:t>
            </a:r>
            <a:br>
              <a:rPr lang="uk-UA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uk-UA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Рефлексія</a:t>
            </a:r>
            <a:endParaRPr lang="ru-RU" sz="28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848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Arial" pitchFamily="34" charset="0"/>
                          <a:cs typeface="Arial" pitchFamily="34" charset="0"/>
                        </a:rPr>
                        <a:t>Тлумачний словник -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Arial" pitchFamily="34" charset="0"/>
                          <a:cs typeface="Arial" pitchFamily="34" charset="0"/>
                        </a:rPr>
                        <a:t>Педагогічна -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від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лат.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reflexio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20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звернення</a:t>
                      </a:r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назад»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20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відображення</a:t>
                      </a:r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 –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роздуми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людини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спрямован</a:t>
                      </a:r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і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на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аналіз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само</a:t>
                      </a:r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ї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себе –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власних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станів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своїх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вчинків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і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минулих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подій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фаза уроку, протягом якої учні осмислюють відкриті й усвідомлені ними на занятті ідеї; с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проба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відобразити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те,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що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сталося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«Я»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учня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: «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Що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думав?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Що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відчував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?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Що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придбав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?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Що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мене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здивувало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?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Що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я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зрозумів</a:t>
                      </a:r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тощо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5300" y="765175"/>
            <a:ext cx="15430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4612170"/>
            <a:ext cx="2376264" cy="1553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Рефлексія на початку уроку</a:t>
            </a:r>
            <a:endParaRPr lang="ru-RU" sz="28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створення проблемної ситуації</a:t>
            </a:r>
          </a:p>
          <a:p>
            <a:r>
              <a:rPr lang="uk-UA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риторичне запитання</a:t>
            </a:r>
          </a:p>
          <a:p>
            <a:r>
              <a:rPr lang="uk-UA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загадка</a:t>
            </a:r>
          </a:p>
          <a:p>
            <a:r>
              <a:rPr lang="uk-UA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мікрофон</a:t>
            </a:r>
          </a:p>
          <a:p>
            <a:r>
              <a:rPr lang="uk-UA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мозковий штурм</a:t>
            </a:r>
          </a:p>
          <a:p>
            <a:r>
              <a:rPr lang="uk-UA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акваріум</a:t>
            </a:r>
          </a:p>
          <a:p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3468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</a:t>
            </a:r>
            <a:r>
              <a:rPr lang="uk-UA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Бліц-тест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endParaRPr lang="ru-RU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827088" y="1774825"/>
            <a:ext cx="7416800" cy="4625975"/>
          </a:xfrm>
        </p:spPr>
        <p:txBody>
          <a:bodyPr/>
          <a:lstStyle/>
          <a:p>
            <a:pPr>
              <a:buFontTx/>
              <a:buNone/>
            </a:pPr>
            <a:r>
              <a:rPr lang="uk-UA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1. Змінна частина слова називається…</a:t>
            </a:r>
            <a:endParaRPr lang="ru-RU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uk-UA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2. Частина слова без закінчення – це… </a:t>
            </a:r>
            <a:endParaRPr lang="ru-RU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uk-UA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3. Основа слова може складатися з таких частин:… </a:t>
            </a:r>
            <a:endParaRPr lang="ru-RU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uk-UA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4. Спільна частина споріднених слів – це… </a:t>
            </a:r>
            <a:endParaRPr lang="ru-RU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uk-UA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endParaRPr lang="ru-RU" sz="20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Вибери продовження: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7030A0"/>
                </a:solidFill>
                <a:latin typeface="Arial" charset="0"/>
                <a:cs typeface="Arial" charset="0"/>
              </a:rPr>
              <a:t>Корінь,закінчення,префікс,суфікс…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375"/>
          </a:xfrm>
        </p:spPr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Рефлексія в кінці уроку.</a:t>
            </a:r>
            <a:br>
              <a:rPr lang="uk-UA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uk-UA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Скажи про себе</a:t>
            </a:r>
            <a:endParaRPr lang="ru-RU" sz="28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uk-UA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Знаю: </a:t>
            </a: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про добро і зло;</a:t>
            </a:r>
          </a:p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літературні та авторські казки;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про взаємодопомогу.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uk-UA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Умію:</a:t>
            </a: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давати відповіді на запитання;</a:t>
            </a:r>
          </a:p>
          <a:p>
            <a:pPr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виконувати різні види роботи;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давати об’єктивну оцінку подіям.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uk-UA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Ціную:</a:t>
            </a: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набуті знання, уміння та навички;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 корисні поради та інформацію;</a:t>
            </a:r>
          </a:p>
          <a:p>
            <a:pPr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власну думку і думку товаришів.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Листок оцінювання</a:t>
            </a:r>
            <a:endParaRPr lang="ru-RU" sz="28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848600" cy="3672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74232"/>
                <a:gridCol w="1728192"/>
                <a:gridCol w="194617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/>
                        <a:t>                  Питання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1.Чи зумів ти отримати нові знання?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2.Чи зрозумів ти тему уроку?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3.Чи був ти активним на уроці?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4.Чи зміг виконати самостійну роботу без помилок?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5.Чи зможеш пояснити правила  друзям та батькам?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6.Чи зрозумів необхідність</a:t>
                      </a:r>
                      <a:r>
                        <a:rPr lang="uk-UA" sz="1800" baseline="0" dirty="0" smtClean="0"/>
                        <a:t> вивчення </a:t>
                      </a:r>
                      <a:r>
                        <a:rPr lang="uk-UA" sz="1800" dirty="0" smtClean="0"/>
                        <a:t> цієї</a:t>
                      </a:r>
                      <a:r>
                        <a:rPr lang="uk-UA" sz="1800" baseline="0" dirty="0" smtClean="0"/>
                        <a:t> теми?</a:t>
                      </a:r>
                      <a:endParaRPr lang="uk-U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лыбающееся лицо 4"/>
          <p:cNvSpPr/>
          <p:nvPr/>
        </p:nvSpPr>
        <p:spPr>
          <a:xfrm>
            <a:off x="5364163" y="1989138"/>
            <a:ext cx="769937" cy="57626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7092950" y="1989138"/>
            <a:ext cx="769938" cy="576262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8750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Прагнення школяра до розвитку </a:t>
            </a:r>
            <a:br>
              <a:rPr lang="uk-UA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має стати центром піклування педагога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87450" y="2708275"/>
          <a:ext cx="6480175" cy="3889375"/>
        </p:xfrm>
        <a:graphic>
          <a:graphicData uri="http://schemas.openxmlformats.org/presentationml/2006/ole">
            <p:oleObj spid="_x0000_s1026" r:id="rId3" imgW="8040222" imgH="5420482" progId="Paint.Picture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FF0000"/>
                </a:solidFill>
                <a:latin typeface="Bookman Old Style" pitchFamily="18" charset="0"/>
              </a:rPr>
              <a:t>Дякуємо за увагу!</a:t>
            </a:r>
            <a:endParaRPr lang="ru-RU" b="1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C:\Users\Авроа\Desktop\smailikai_com_7_1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050" y="2979738"/>
            <a:ext cx="4824413" cy="202565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33375"/>
            <a:ext cx="7900987" cy="8810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Структура класичного уроку</a:t>
            </a:r>
            <a:br>
              <a:rPr lang="uk-UA" sz="2800" b="1" dirty="0" smtClean="0">
                <a:solidFill>
                  <a:srgbClr val="FF0000"/>
                </a:solidFill>
              </a:rPr>
            </a:br>
            <a:r>
              <a:rPr lang="uk-UA" sz="2800" b="1" dirty="0" smtClean="0">
                <a:solidFill>
                  <a:srgbClr val="FF0000"/>
                </a:solidFill>
              </a:rPr>
              <a:t> введення нового знання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/>
            </a:r>
            <a:br>
              <a:rPr lang="uk-UA" sz="2800" b="1" dirty="0" smtClean="0">
                <a:solidFill>
                  <a:srgbClr val="FF0000"/>
                </a:solidFill>
              </a:rPr>
            </a:b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357298"/>
          <a:ext cx="7929618" cy="525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5547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</a:rPr>
              <a:t>Структура уроку введення нового знання 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uk-UA" sz="2800" b="1" smtClean="0">
                <a:solidFill>
                  <a:srgbClr val="FF0000"/>
                </a:solidFill>
              </a:rPr>
              <a:t/>
            </a:r>
            <a:br>
              <a:rPr lang="uk-UA" sz="2800" b="1" smtClean="0">
                <a:solidFill>
                  <a:srgbClr val="FF0000"/>
                </a:solidFill>
              </a:rPr>
            </a:br>
            <a:r>
              <a:rPr lang="uk-UA" sz="2800" b="1" smtClean="0">
                <a:solidFill>
                  <a:srgbClr val="FF0000"/>
                </a:solidFill>
              </a:rPr>
              <a:t>за діяльнісною технологією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125538"/>
            <a:ext cx="8207375" cy="5000625"/>
          </a:xfrm>
        </p:spPr>
        <p:txBody>
          <a:bodyPr/>
          <a:lstStyle/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Самовизначення учнів до діяльності.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Актуалізація знань і фіксація утруднення.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Виявлення причин утруднення і постановка навчальної задачі. 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Побудова проекту виходу з утруднення.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Первинне закріплення у зовнішньому мовленні.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Самостійна робота із самоперевіркою.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Включення у систему знань і повторення.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Рефлексія діяльності на уроці.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endParaRPr lang="uk-UA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endParaRPr lang="uk-UA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</a:rPr>
              <a:t>Структура уроку введення нового знання 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uk-UA" sz="2800" b="1" smtClean="0">
                <a:solidFill>
                  <a:srgbClr val="FF0000"/>
                </a:solidFill>
              </a:rPr>
              <a:t/>
            </a:r>
            <a:br>
              <a:rPr lang="uk-UA" sz="2800" b="1" smtClean="0">
                <a:solidFill>
                  <a:srgbClr val="FF0000"/>
                </a:solidFill>
              </a:rPr>
            </a:br>
            <a:r>
              <a:rPr lang="uk-UA" sz="2800" b="1" smtClean="0">
                <a:solidFill>
                  <a:srgbClr val="FF0000"/>
                </a:solidFill>
              </a:rPr>
              <a:t>за інтерактивною технологією</a:t>
            </a:r>
            <a:endParaRPr lang="ru-RU" sz="2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1. Мотивація.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2. Оголошення, представлення теми й очікуваних результатів.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3. Надання необхідної інформації для розв'язання завдань.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4. Інтерактивна вправа.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5. Рефлексія,підсумок, оцінювання результатів уроку.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21" name="AutoShape 17"/>
          <p:cNvSpPr>
            <a:spLocks noChangeArrowheads="1"/>
          </p:cNvSpPr>
          <p:nvPr/>
        </p:nvSpPr>
        <p:spPr bwMode="gray">
          <a:xfrm>
            <a:off x="214313" y="842963"/>
            <a:ext cx="3357562" cy="4500562"/>
          </a:xfrm>
          <a:prstGeom prst="irregularSeal1">
            <a:avLst/>
          </a:prstGeom>
          <a:gradFill rotWithShape="1">
            <a:gsLst>
              <a:gs pos="0">
                <a:srgbClr val="B433D7"/>
              </a:gs>
              <a:gs pos="100000">
                <a:srgbClr val="5B84E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gray">
          <a:xfrm>
            <a:off x="698500" y="2357438"/>
            <a:ext cx="236537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Актуалізація,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мотивація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2700338" y="3429000"/>
            <a:ext cx="5832475" cy="2520950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>
                <a:solidFill>
                  <a:schemeClr val="tx1"/>
                </a:solidFill>
              </a:rPr>
              <a:t>Навч.-дидактична</a:t>
            </a:r>
            <a:r>
              <a:rPr lang="uk-UA" dirty="0">
                <a:solidFill>
                  <a:schemeClr val="tx1"/>
                </a:solidFill>
              </a:rPr>
              <a:t> гра «Знайди співвідношення»,перевірка за еталоном,інтрига,перегляд відео,учнівський проект,розповідь учнів з власного досвіду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284538" y="1196975"/>
            <a:ext cx="5248275" cy="2087563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Зацікавити учнів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22" name="TextBox 12"/>
          <p:cNvSpPr txBox="1">
            <a:spLocks noChangeArrowheads="1"/>
          </p:cNvSpPr>
          <p:nvPr/>
        </p:nvSpPr>
        <p:spPr bwMode="auto">
          <a:xfrm>
            <a:off x="5364163" y="1125538"/>
            <a:ext cx="744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Мета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9223" name="TextBox 13"/>
          <p:cNvSpPr txBox="1">
            <a:spLocks noChangeArrowheads="1"/>
          </p:cNvSpPr>
          <p:nvPr/>
        </p:nvSpPr>
        <p:spPr bwMode="auto">
          <a:xfrm>
            <a:off x="4427538" y="3357563"/>
            <a:ext cx="3024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Прийоми інтерактиву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9224" name="TextBox 14"/>
          <p:cNvSpPr txBox="1">
            <a:spLocks noChangeArrowheads="1"/>
          </p:cNvSpPr>
          <p:nvPr/>
        </p:nvSpPr>
        <p:spPr bwMode="auto">
          <a:xfrm rot="10800000" flipV="1">
            <a:off x="250825" y="2319338"/>
            <a:ext cx="6492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1.</a:t>
            </a:r>
            <a:endParaRPr lang="ru-RU" sz="3200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Знайди співвідношення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104444" cy="5270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486"/>
                <a:gridCol w="2760486"/>
                <a:gridCol w="2583472"/>
              </a:tblGrid>
              <a:tr h="3392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Країна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Столиця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Символ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6541"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Росія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Лондон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414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Китай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Вашингтон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893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Франція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Токіо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893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Японія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Москва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761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США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Париж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0329"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Великобританія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Пекін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7" name="Picture 2" descr="D:\фото проект\ja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00" y="2428875"/>
            <a:ext cx="9350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фото проект\Great-sculptures-of-the-world-06-statuya-svobod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5715016"/>
            <a:ext cx="1571636" cy="989529"/>
          </a:xfrm>
          <a:prstGeom prst="ellipse">
            <a:avLst/>
          </a:prstGeom>
          <a:noFill/>
        </p:spPr>
      </p:pic>
      <p:pic>
        <p:nvPicPr>
          <p:cNvPr id="7" name="Picture 4" descr="D:\фото проект\eiffel-tow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6000760" y="1500174"/>
            <a:ext cx="1428760" cy="857256"/>
          </a:xfrm>
          <a:prstGeom prst="ellipse">
            <a:avLst/>
          </a:prstGeom>
          <a:noFill/>
        </p:spPr>
      </p:pic>
      <p:pic>
        <p:nvPicPr>
          <p:cNvPr id="9" name="Picture 6" descr="D:\фото проект\5496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714884"/>
            <a:ext cx="1280390" cy="856031"/>
          </a:xfrm>
          <a:prstGeom prst="ellipse">
            <a:avLst/>
          </a:prstGeom>
          <a:noFill/>
        </p:spPr>
      </p:pic>
      <p:pic>
        <p:nvPicPr>
          <p:cNvPr id="10281" name="Picture 2" descr="D:\фото проект\0019-039-Anglij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42225" y="3857625"/>
            <a:ext cx="7159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2" name="Picture 2" descr="D:\фото проект\1210235900_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50" y="3071813"/>
            <a:ext cx="10715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21" name="AutoShape 17"/>
          <p:cNvSpPr>
            <a:spLocks noChangeArrowheads="1"/>
          </p:cNvSpPr>
          <p:nvPr/>
        </p:nvSpPr>
        <p:spPr bwMode="gray">
          <a:xfrm>
            <a:off x="214313" y="842963"/>
            <a:ext cx="3357562" cy="4500562"/>
          </a:xfrm>
          <a:prstGeom prst="irregularSeal1">
            <a:avLst/>
          </a:prstGeom>
          <a:gradFill rotWithShape="1">
            <a:gsLst>
              <a:gs pos="0">
                <a:srgbClr val="B433D7"/>
              </a:gs>
              <a:gs pos="100000">
                <a:srgbClr val="5B84E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gray">
          <a:xfrm>
            <a:off x="539750" y="2357438"/>
            <a:ext cx="2519363" cy="157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Оголошення теми та очікуваних результатів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419475" y="3789363"/>
            <a:ext cx="5113338" cy="2016125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Прочитати тему,оголосити очікувані результати,нагадати,що досягнення на уроці оцінюватимуться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284538" y="1196975"/>
            <a:ext cx="5248275" cy="2087563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Забезпечити розуміння учнями змісту їх діяльності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5364163" y="1125538"/>
            <a:ext cx="744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Мета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1271" name="TextBox 13"/>
          <p:cNvSpPr txBox="1">
            <a:spLocks noChangeArrowheads="1"/>
          </p:cNvSpPr>
          <p:nvPr/>
        </p:nvSpPr>
        <p:spPr bwMode="auto">
          <a:xfrm>
            <a:off x="4427538" y="3716338"/>
            <a:ext cx="302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Прийоми інтерактиву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1272" name="TextBox 14"/>
          <p:cNvSpPr txBox="1">
            <a:spLocks noChangeArrowheads="1"/>
          </p:cNvSpPr>
          <p:nvPr/>
        </p:nvSpPr>
        <p:spPr bwMode="auto">
          <a:xfrm rot="10800000" flipV="1">
            <a:off x="250825" y="2319338"/>
            <a:ext cx="6492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2.</a:t>
            </a:r>
            <a:endParaRPr lang="ru-RU" sz="3200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Визнач ознаку групування</a:t>
            </a:r>
            <a:endParaRPr lang="ru-RU" sz="32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rgbClr val="002060"/>
                </a:solidFill>
              </a:rPr>
              <a:t>капризки                              акзки                     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2060"/>
                </a:solidFill>
              </a:rPr>
              <a:t>иріг                                        сліприв</a:t>
            </a:r>
            <a:r>
              <a:rPr lang="el-GR" b="1" smtClean="0">
                <a:solidFill>
                  <a:srgbClr val="002060"/>
                </a:solidFill>
              </a:rPr>
              <a:t>᾽</a:t>
            </a:r>
            <a:r>
              <a:rPr lang="uk-UA" b="1" smtClean="0">
                <a:solidFill>
                  <a:srgbClr val="002060"/>
                </a:solidFill>
              </a:rPr>
              <a:t>я</a:t>
            </a:r>
            <a:r>
              <a:rPr lang="ru-RU" b="1" smtClean="0">
                <a:solidFill>
                  <a:srgbClr val="002060"/>
                </a:solidFill>
              </a:rPr>
              <a:t>                  </a:t>
            </a:r>
            <a:endParaRPr lang="uk-UA" b="1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uk-UA" b="1" smtClean="0">
                <a:solidFill>
                  <a:srgbClr val="002060"/>
                </a:solidFill>
              </a:rPr>
              <a:t>фимі                                      тішкипо                </a:t>
            </a:r>
          </a:p>
          <a:p>
            <a:pPr>
              <a:buFontTx/>
              <a:buNone/>
            </a:pPr>
            <a:r>
              <a:rPr lang="uk-UA" b="1" smtClean="0">
                <a:solidFill>
                  <a:srgbClr val="002060"/>
                </a:solidFill>
              </a:rPr>
              <a:t>кидагза                                 мішуски          </a:t>
            </a:r>
          </a:p>
          <a:p>
            <a:pPr>
              <a:buFontTx/>
              <a:buNone/>
            </a:pPr>
            <a:r>
              <a:rPr lang="uk-UA" b="1" smtClean="0">
                <a:solidFill>
                  <a:srgbClr val="002060"/>
                </a:solidFill>
              </a:rPr>
              <a:t>цібилине                               генледи  </a:t>
            </a:r>
          </a:p>
          <a:p>
            <a:pPr>
              <a:buFontTx/>
              <a:buNone/>
            </a:pPr>
            <a:r>
              <a:rPr lang="uk-UA" b="1" smtClean="0">
                <a:solidFill>
                  <a:srgbClr val="002060"/>
                </a:solidFill>
              </a:rPr>
              <a:t>снііп                                       кимовроско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12292" name="Picture 7" descr="Интел - курсы 44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3573463"/>
            <a:ext cx="32400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573</TotalTime>
  <Words>1028</Words>
  <Application>Microsoft Office PowerPoint</Application>
  <PresentationFormat>Экран (4:3)</PresentationFormat>
  <Paragraphs>218</Paragraphs>
  <Slides>29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Tahoma</vt:lpstr>
      <vt:lpstr>Calibri</vt:lpstr>
      <vt:lpstr>Bookman Old Style</vt:lpstr>
      <vt:lpstr>Arial Black</vt:lpstr>
      <vt:lpstr>Franklin Gothic Book</vt:lpstr>
      <vt:lpstr>Times New Roman</vt:lpstr>
      <vt:lpstr>10069046</vt:lpstr>
      <vt:lpstr>Точечный рисунок</vt:lpstr>
      <vt:lpstr>Майстер - клас</vt:lpstr>
      <vt:lpstr>Слайд 2</vt:lpstr>
      <vt:lpstr>Структура класичного уроку  введення нового знання   </vt:lpstr>
      <vt:lpstr>Структура уроку введення нового знання   за діяльнісною технологією</vt:lpstr>
      <vt:lpstr>Структура уроку введення нового знання   за інтерактивною технологією</vt:lpstr>
      <vt:lpstr>Слайд 6</vt:lpstr>
      <vt:lpstr>Знайди співвідношення </vt:lpstr>
      <vt:lpstr>Слайд 8</vt:lpstr>
      <vt:lpstr>Визнач ознаку групування</vt:lpstr>
      <vt:lpstr>Слайд 10</vt:lpstr>
      <vt:lpstr>Слайд 11</vt:lpstr>
      <vt:lpstr>Слайд 12</vt:lpstr>
      <vt:lpstr>Слайд 13</vt:lpstr>
      <vt:lpstr>Алгоритм розв᾽язання складних рівнянь </vt:lpstr>
      <vt:lpstr>Робота в групах</vt:lpstr>
      <vt:lpstr>Слайд 16</vt:lpstr>
      <vt:lpstr>Гра “Правильне чи неправильне твердження”</vt:lpstr>
      <vt:lpstr>Слайд 18</vt:lpstr>
      <vt:lpstr>Домашнє завдання</vt:lpstr>
      <vt:lpstr>Педагогічні перлинки</vt:lpstr>
      <vt:lpstr>Перевір себе!</vt:lpstr>
      <vt:lpstr>Слайд 22</vt:lpstr>
      <vt:lpstr>Педагогічні перлинки.  Рефлексія</vt:lpstr>
      <vt:lpstr>Рефлексія на початку уроку</vt:lpstr>
      <vt:lpstr>                  Бліц-тест </vt:lpstr>
      <vt:lpstr>Рефлексія в кінці уроку. Скажи про себе</vt:lpstr>
      <vt:lpstr>Листок оцінювання</vt:lpstr>
      <vt:lpstr>    Прагнення школяра до розвитку  має стати центром піклування педагога  </vt:lpstr>
      <vt:lpstr>Дякуємо за увагу!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DNA7 X86</cp:lastModifiedBy>
  <cp:revision>51</cp:revision>
  <dcterms:created xsi:type="dcterms:W3CDTF">2011-08-18T13:52:20Z</dcterms:created>
  <dcterms:modified xsi:type="dcterms:W3CDTF">2014-03-11T20:44:14Z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